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22"/>
  </p:notesMasterIdLst>
  <p:sldIdLst>
    <p:sldId id="256" r:id="rId2"/>
    <p:sldId id="257" r:id="rId3"/>
    <p:sldId id="258" r:id="rId4"/>
    <p:sldId id="259" r:id="rId5"/>
    <p:sldId id="262" r:id="rId6"/>
    <p:sldId id="279" r:id="rId7"/>
    <p:sldId id="278" r:id="rId8"/>
    <p:sldId id="261" r:id="rId9"/>
    <p:sldId id="260" r:id="rId10"/>
    <p:sldId id="277" r:id="rId11"/>
    <p:sldId id="273" r:id="rId12"/>
    <p:sldId id="274" r:id="rId13"/>
    <p:sldId id="265" r:id="rId14"/>
    <p:sldId id="268" r:id="rId15"/>
    <p:sldId id="266" r:id="rId16"/>
    <p:sldId id="276" r:id="rId17"/>
    <p:sldId id="269" r:id="rId18"/>
    <p:sldId id="270" r:id="rId19"/>
    <p:sldId id="271" r:id="rId20"/>
    <p:sldId id="272"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84"/>
    <p:restoredTop sz="94648"/>
  </p:normalViewPr>
  <p:slideViewPr>
    <p:cSldViewPr snapToGrid="0" snapToObjects="1">
      <p:cViewPr varScale="1">
        <p:scale>
          <a:sx n="116" d="100"/>
          <a:sy n="116" d="100"/>
        </p:scale>
        <p:origin x="20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_rels/data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DE027D-76B3-7948-825D-E4368F3D10EB}"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225C2E13-443C-674B-BF1D-09F054E5CBD9}">
      <dgm:prSet phldrT="[Text]"/>
      <dgm:spPr/>
      <dgm:t>
        <a:bodyPr/>
        <a:lstStyle/>
        <a:p>
          <a:r>
            <a:rPr lang="en-US" dirty="0"/>
            <a:t>Average Daily Step Count</a:t>
          </a:r>
        </a:p>
      </dgm:t>
    </dgm:pt>
    <dgm:pt modelId="{D3D1FB9F-2979-9D45-9871-BA2AD7E39249}" type="parTrans" cxnId="{5BD8FF2F-F30B-A641-93D5-7675415B2583}">
      <dgm:prSet/>
      <dgm:spPr/>
      <dgm:t>
        <a:bodyPr/>
        <a:lstStyle/>
        <a:p>
          <a:endParaRPr lang="en-US"/>
        </a:p>
      </dgm:t>
    </dgm:pt>
    <dgm:pt modelId="{156CFF58-F0E2-7149-8A5A-8E3E7A0DD49D}" type="sibTrans" cxnId="{5BD8FF2F-F30B-A641-93D5-7675415B2583}">
      <dgm:prSet/>
      <dgm:spPr/>
      <dgm:t>
        <a:bodyPr/>
        <a:lstStyle/>
        <a:p>
          <a:endParaRPr lang="en-US"/>
        </a:p>
      </dgm:t>
    </dgm:pt>
    <dgm:pt modelId="{9BEEC2C5-8B3A-4F45-A06D-F52CDC7C492E}">
      <dgm:prSet phldrT="[Text]"/>
      <dgm:spPr/>
      <dgm:t>
        <a:bodyPr/>
        <a:lstStyle/>
        <a:p>
          <a:r>
            <a:rPr lang="en-US" dirty="0"/>
            <a:t>Daily Fruits and Veggies</a:t>
          </a:r>
        </a:p>
      </dgm:t>
    </dgm:pt>
    <dgm:pt modelId="{4643AE5E-C6EC-0F4A-9DFE-4B24ADDE0F4A}" type="parTrans" cxnId="{4B209CA0-DB70-6346-B69B-20482C082353}">
      <dgm:prSet/>
      <dgm:spPr/>
      <dgm:t>
        <a:bodyPr/>
        <a:lstStyle/>
        <a:p>
          <a:endParaRPr lang="en-US"/>
        </a:p>
      </dgm:t>
    </dgm:pt>
    <dgm:pt modelId="{95E09708-C434-D648-9763-1E0F52A57757}" type="sibTrans" cxnId="{4B209CA0-DB70-6346-B69B-20482C082353}">
      <dgm:prSet/>
      <dgm:spPr/>
      <dgm:t>
        <a:bodyPr/>
        <a:lstStyle/>
        <a:p>
          <a:endParaRPr lang="en-US"/>
        </a:p>
      </dgm:t>
    </dgm:pt>
    <dgm:pt modelId="{4579FC3F-C7D8-E641-B031-A7F1096C00D0}">
      <dgm:prSet phldrT="[Text]"/>
      <dgm:spPr/>
      <dgm:t>
        <a:bodyPr/>
        <a:lstStyle/>
        <a:p>
          <a:r>
            <a:rPr lang="en-US" dirty="0"/>
            <a:t>Time Spent on Passions</a:t>
          </a:r>
        </a:p>
      </dgm:t>
    </dgm:pt>
    <dgm:pt modelId="{DEA90678-44B9-CF4F-9E79-06EC4142F3FE}" type="parTrans" cxnId="{944B27A7-9185-EB40-A121-85C092262DDB}">
      <dgm:prSet/>
      <dgm:spPr/>
      <dgm:t>
        <a:bodyPr/>
        <a:lstStyle/>
        <a:p>
          <a:endParaRPr lang="en-US"/>
        </a:p>
      </dgm:t>
    </dgm:pt>
    <dgm:pt modelId="{484C2170-4F4C-0D4E-8AB4-53D6A611CB3E}" type="sibTrans" cxnId="{944B27A7-9185-EB40-A121-85C092262DDB}">
      <dgm:prSet/>
      <dgm:spPr/>
      <dgm:t>
        <a:bodyPr/>
        <a:lstStyle/>
        <a:p>
          <a:endParaRPr lang="en-US"/>
        </a:p>
      </dgm:t>
    </dgm:pt>
    <dgm:pt modelId="{7E879AB2-1CA1-F745-9C64-03F10D8C78BF}">
      <dgm:prSet phldrT="[Text]"/>
      <dgm:spPr/>
      <dgm:t>
        <a:bodyPr/>
        <a:lstStyle/>
        <a:p>
          <a:r>
            <a:rPr lang="en-US" dirty="0"/>
            <a:t>Lost/Unused Vacation Days</a:t>
          </a:r>
        </a:p>
      </dgm:t>
    </dgm:pt>
    <dgm:pt modelId="{B882E7FE-B1BD-E940-A2C4-775830A506EB}" type="parTrans" cxnId="{631946A7-3CC4-A34F-AE2B-970FE2F3F8D3}">
      <dgm:prSet/>
      <dgm:spPr/>
      <dgm:t>
        <a:bodyPr/>
        <a:lstStyle/>
        <a:p>
          <a:endParaRPr lang="en-US"/>
        </a:p>
      </dgm:t>
    </dgm:pt>
    <dgm:pt modelId="{77E45336-892C-B742-A267-41F7CB51DF78}" type="sibTrans" cxnId="{631946A7-3CC4-A34F-AE2B-970FE2F3F8D3}">
      <dgm:prSet/>
      <dgm:spPr/>
      <dgm:t>
        <a:bodyPr/>
        <a:lstStyle/>
        <a:p>
          <a:endParaRPr lang="en-US"/>
        </a:p>
      </dgm:t>
    </dgm:pt>
    <dgm:pt modelId="{03B8A095-059B-444A-B1E4-E7F5314D3060}" type="pres">
      <dgm:prSet presAssocID="{BEDE027D-76B3-7948-825D-E4368F3D10EB}" presName="linear" presStyleCnt="0">
        <dgm:presLayoutVars>
          <dgm:animLvl val="lvl"/>
          <dgm:resizeHandles val="exact"/>
        </dgm:presLayoutVars>
      </dgm:prSet>
      <dgm:spPr/>
    </dgm:pt>
    <dgm:pt modelId="{73BC349F-9331-5A4F-869B-64344C8E2717}" type="pres">
      <dgm:prSet presAssocID="{7E879AB2-1CA1-F745-9C64-03F10D8C78BF}" presName="parentText" presStyleLbl="node1" presStyleIdx="0" presStyleCnt="4">
        <dgm:presLayoutVars>
          <dgm:chMax val="0"/>
          <dgm:bulletEnabled val="1"/>
        </dgm:presLayoutVars>
      </dgm:prSet>
      <dgm:spPr/>
    </dgm:pt>
    <dgm:pt modelId="{70C95966-3603-4142-920F-F7403266A09D}" type="pres">
      <dgm:prSet presAssocID="{77E45336-892C-B742-A267-41F7CB51DF78}" presName="spacer" presStyleCnt="0"/>
      <dgm:spPr/>
    </dgm:pt>
    <dgm:pt modelId="{9731BA72-69AB-234A-B236-30477AF5A52E}" type="pres">
      <dgm:prSet presAssocID="{225C2E13-443C-674B-BF1D-09F054E5CBD9}" presName="parentText" presStyleLbl="node1" presStyleIdx="1" presStyleCnt="4">
        <dgm:presLayoutVars>
          <dgm:chMax val="0"/>
          <dgm:bulletEnabled val="1"/>
        </dgm:presLayoutVars>
      </dgm:prSet>
      <dgm:spPr/>
    </dgm:pt>
    <dgm:pt modelId="{E9507AD2-7B0E-7545-8298-2226CB4CFF03}" type="pres">
      <dgm:prSet presAssocID="{156CFF58-F0E2-7149-8A5A-8E3E7A0DD49D}" presName="spacer" presStyleCnt="0"/>
      <dgm:spPr/>
    </dgm:pt>
    <dgm:pt modelId="{993CF6ED-F199-C741-AA28-7EC261E92743}" type="pres">
      <dgm:prSet presAssocID="{9BEEC2C5-8B3A-4F45-A06D-F52CDC7C492E}" presName="parentText" presStyleLbl="node1" presStyleIdx="2" presStyleCnt="4">
        <dgm:presLayoutVars>
          <dgm:chMax val="0"/>
          <dgm:bulletEnabled val="1"/>
        </dgm:presLayoutVars>
      </dgm:prSet>
      <dgm:spPr/>
    </dgm:pt>
    <dgm:pt modelId="{951743D3-8B28-F04B-9403-8925B5F1CF7F}" type="pres">
      <dgm:prSet presAssocID="{95E09708-C434-D648-9763-1E0F52A57757}" presName="spacer" presStyleCnt="0"/>
      <dgm:spPr/>
    </dgm:pt>
    <dgm:pt modelId="{F1ECAF74-F0EA-4544-A4C9-AB21CC516259}" type="pres">
      <dgm:prSet presAssocID="{4579FC3F-C7D8-E641-B031-A7F1096C00D0}" presName="parentText" presStyleLbl="node1" presStyleIdx="3" presStyleCnt="4">
        <dgm:presLayoutVars>
          <dgm:chMax val="0"/>
          <dgm:bulletEnabled val="1"/>
        </dgm:presLayoutVars>
      </dgm:prSet>
      <dgm:spPr/>
    </dgm:pt>
  </dgm:ptLst>
  <dgm:cxnLst>
    <dgm:cxn modelId="{04AA681C-D89C-3947-9C70-D19ABF7B357F}" type="presOf" srcId="{BEDE027D-76B3-7948-825D-E4368F3D10EB}" destId="{03B8A095-059B-444A-B1E4-E7F5314D3060}" srcOrd="0" destOrd="0" presId="urn:microsoft.com/office/officeart/2005/8/layout/vList2"/>
    <dgm:cxn modelId="{3834F61C-E6C9-9649-8305-BE62C59CFB92}" type="presOf" srcId="{7E879AB2-1CA1-F745-9C64-03F10D8C78BF}" destId="{73BC349F-9331-5A4F-869B-64344C8E2717}" srcOrd="0" destOrd="0" presId="urn:microsoft.com/office/officeart/2005/8/layout/vList2"/>
    <dgm:cxn modelId="{5BD8FF2F-F30B-A641-93D5-7675415B2583}" srcId="{BEDE027D-76B3-7948-825D-E4368F3D10EB}" destId="{225C2E13-443C-674B-BF1D-09F054E5CBD9}" srcOrd="1" destOrd="0" parTransId="{D3D1FB9F-2979-9D45-9871-BA2AD7E39249}" sibTransId="{156CFF58-F0E2-7149-8A5A-8E3E7A0DD49D}"/>
    <dgm:cxn modelId="{6712567D-089D-8749-BC70-F980ECF9B8A8}" type="presOf" srcId="{4579FC3F-C7D8-E641-B031-A7F1096C00D0}" destId="{F1ECAF74-F0EA-4544-A4C9-AB21CC516259}" srcOrd="0" destOrd="0" presId="urn:microsoft.com/office/officeart/2005/8/layout/vList2"/>
    <dgm:cxn modelId="{F247AC7D-DD51-A64B-9E11-1292605AC73E}" type="presOf" srcId="{9BEEC2C5-8B3A-4F45-A06D-F52CDC7C492E}" destId="{993CF6ED-F199-C741-AA28-7EC261E92743}" srcOrd="0" destOrd="0" presId="urn:microsoft.com/office/officeart/2005/8/layout/vList2"/>
    <dgm:cxn modelId="{62A5298F-20A3-4341-8C8D-86D0BFDF2291}" type="presOf" srcId="{225C2E13-443C-674B-BF1D-09F054E5CBD9}" destId="{9731BA72-69AB-234A-B236-30477AF5A52E}" srcOrd="0" destOrd="0" presId="urn:microsoft.com/office/officeart/2005/8/layout/vList2"/>
    <dgm:cxn modelId="{4B209CA0-DB70-6346-B69B-20482C082353}" srcId="{BEDE027D-76B3-7948-825D-E4368F3D10EB}" destId="{9BEEC2C5-8B3A-4F45-A06D-F52CDC7C492E}" srcOrd="2" destOrd="0" parTransId="{4643AE5E-C6EC-0F4A-9DFE-4B24ADDE0F4A}" sibTransId="{95E09708-C434-D648-9763-1E0F52A57757}"/>
    <dgm:cxn modelId="{944B27A7-9185-EB40-A121-85C092262DDB}" srcId="{BEDE027D-76B3-7948-825D-E4368F3D10EB}" destId="{4579FC3F-C7D8-E641-B031-A7F1096C00D0}" srcOrd="3" destOrd="0" parTransId="{DEA90678-44B9-CF4F-9E79-06EC4142F3FE}" sibTransId="{484C2170-4F4C-0D4E-8AB4-53D6A611CB3E}"/>
    <dgm:cxn modelId="{631946A7-3CC4-A34F-AE2B-970FE2F3F8D3}" srcId="{BEDE027D-76B3-7948-825D-E4368F3D10EB}" destId="{7E879AB2-1CA1-F745-9C64-03F10D8C78BF}" srcOrd="0" destOrd="0" parTransId="{B882E7FE-B1BD-E940-A2C4-775830A506EB}" sibTransId="{77E45336-892C-B742-A267-41F7CB51DF78}"/>
    <dgm:cxn modelId="{150DD8AF-9A25-5F40-A57A-FC3CC8E2A666}" type="presParOf" srcId="{03B8A095-059B-444A-B1E4-E7F5314D3060}" destId="{73BC349F-9331-5A4F-869B-64344C8E2717}" srcOrd="0" destOrd="0" presId="urn:microsoft.com/office/officeart/2005/8/layout/vList2"/>
    <dgm:cxn modelId="{503D561D-CA8E-7A40-B52D-E62712820AB0}" type="presParOf" srcId="{03B8A095-059B-444A-B1E4-E7F5314D3060}" destId="{70C95966-3603-4142-920F-F7403266A09D}" srcOrd="1" destOrd="0" presId="urn:microsoft.com/office/officeart/2005/8/layout/vList2"/>
    <dgm:cxn modelId="{B33F3F41-3B3D-3743-A69A-FDE3E3A22B13}" type="presParOf" srcId="{03B8A095-059B-444A-B1E4-E7F5314D3060}" destId="{9731BA72-69AB-234A-B236-30477AF5A52E}" srcOrd="2" destOrd="0" presId="urn:microsoft.com/office/officeart/2005/8/layout/vList2"/>
    <dgm:cxn modelId="{E7EB42B0-9B31-A542-B64B-B37F3E85FA1F}" type="presParOf" srcId="{03B8A095-059B-444A-B1E4-E7F5314D3060}" destId="{E9507AD2-7B0E-7545-8298-2226CB4CFF03}" srcOrd="3" destOrd="0" presId="urn:microsoft.com/office/officeart/2005/8/layout/vList2"/>
    <dgm:cxn modelId="{33153FAF-95D9-084E-A84F-B2201163405F}" type="presParOf" srcId="{03B8A095-059B-444A-B1E4-E7F5314D3060}" destId="{993CF6ED-F199-C741-AA28-7EC261E92743}" srcOrd="4" destOrd="0" presId="urn:microsoft.com/office/officeart/2005/8/layout/vList2"/>
    <dgm:cxn modelId="{B7F13B8C-A8B9-DF4C-9C3C-36493E66D793}" type="presParOf" srcId="{03B8A095-059B-444A-B1E4-E7F5314D3060}" destId="{951743D3-8B28-F04B-9403-8925B5F1CF7F}" srcOrd="5" destOrd="0" presId="urn:microsoft.com/office/officeart/2005/8/layout/vList2"/>
    <dgm:cxn modelId="{C07EEDFD-94CC-9948-AA72-0DA901578B0F}" type="presParOf" srcId="{03B8A095-059B-444A-B1E4-E7F5314D3060}" destId="{F1ECAF74-F0EA-4544-A4C9-AB21CC516259}"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8AE46D-5175-CE4B-B425-C5EF3DD8CF67}" type="doc">
      <dgm:prSet loTypeId="urn:microsoft.com/office/officeart/2005/8/layout/hierarchy1" loCatId="hierarchy" qsTypeId="urn:microsoft.com/office/officeart/2005/8/quickstyle/simple5" qsCatId="simple" csTypeId="urn:microsoft.com/office/officeart/2005/8/colors/colorful1" csCatId="colorful" phldr="1"/>
      <dgm:spPr/>
      <dgm:t>
        <a:bodyPr/>
        <a:lstStyle/>
        <a:p>
          <a:endParaRPr lang="en-US"/>
        </a:p>
      </dgm:t>
    </dgm:pt>
    <dgm:pt modelId="{C26B9FB1-4F41-F04B-8A07-D19289C17087}">
      <dgm:prSet phldrT="[Text]"/>
      <dgm:spPr/>
      <dgm:t>
        <a:bodyPr/>
        <a:lstStyle/>
        <a:p>
          <a:r>
            <a:rPr lang="en-US" dirty="0"/>
            <a:t>20% Project</a:t>
          </a:r>
        </a:p>
      </dgm:t>
    </dgm:pt>
    <dgm:pt modelId="{42BA7EB5-5C57-A348-8E40-E378417A38D0}" type="parTrans" cxnId="{700F118C-365F-D64A-A1F5-DECF6796A8E2}">
      <dgm:prSet/>
      <dgm:spPr/>
      <dgm:t>
        <a:bodyPr/>
        <a:lstStyle/>
        <a:p>
          <a:endParaRPr lang="en-US"/>
        </a:p>
      </dgm:t>
    </dgm:pt>
    <dgm:pt modelId="{73E37DAA-9C6B-004B-AD86-1639D01FDBB1}" type="sibTrans" cxnId="{700F118C-365F-D64A-A1F5-DECF6796A8E2}">
      <dgm:prSet/>
      <dgm:spPr/>
      <dgm:t>
        <a:bodyPr/>
        <a:lstStyle/>
        <a:p>
          <a:endParaRPr lang="en-US"/>
        </a:p>
      </dgm:t>
    </dgm:pt>
    <dgm:pt modelId="{2BB62A3A-72C9-AB48-A701-8382DCF5ABC7}">
      <dgm:prSet phldrT="[Text]"/>
      <dgm:spPr/>
      <dgm:t>
        <a:bodyPr/>
        <a:lstStyle/>
        <a:p>
          <a:r>
            <a:rPr lang="en-US" dirty="0"/>
            <a:t>Fitbits for Employees</a:t>
          </a:r>
        </a:p>
      </dgm:t>
    </dgm:pt>
    <dgm:pt modelId="{85A16CF1-4FB7-A74D-B984-46376CF15B94}" type="parTrans" cxnId="{6ED5A141-543C-C747-8590-1E08397441D6}">
      <dgm:prSet/>
      <dgm:spPr/>
      <dgm:t>
        <a:bodyPr/>
        <a:lstStyle/>
        <a:p>
          <a:endParaRPr lang="en-US"/>
        </a:p>
      </dgm:t>
    </dgm:pt>
    <dgm:pt modelId="{232019A7-1017-7F46-B12B-7CCA6EF6BD6E}" type="sibTrans" cxnId="{6ED5A141-543C-C747-8590-1E08397441D6}">
      <dgm:prSet/>
      <dgm:spPr/>
      <dgm:t>
        <a:bodyPr/>
        <a:lstStyle/>
        <a:p>
          <a:endParaRPr lang="en-US"/>
        </a:p>
      </dgm:t>
    </dgm:pt>
    <dgm:pt modelId="{26A83233-93AE-2A44-AC12-1255F0A896B9}">
      <dgm:prSet phldrT="[Text]"/>
      <dgm:spPr/>
      <dgm:t>
        <a:bodyPr/>
        <a:lstStyle/>
        <a:p>
          <a:r>
            <a:rPr lang="en-US" dirty="0"/>
            <a:t>No Lost Vacation Days</a:t>
          </a:r>
        </a:p>
      </dgm:t>
    </dgm:pt>
    <dgm:pt modelId="{D8A78444-28B1-824F-85C2-9F9E2853321F}" type="parTrans" cxnId="{50BED045-1F68-C64F-8EDA-CDE024349174}">
      <dgm:prSet/>
      <dgm:spPr/>
      <dgm:t>
        <a:bodyPr/>
        <a:lstStyle/>
        <a:p>
          <a:endParaRPr lang="en-US"/>
        </a:p>
      </dgm:t>
    </dgm:pt>
    <dgm:pt modelId="{8DAB4EBF-4D3F-914A-8F16-D8C93F8BC627}" type="sibTrans" cxnId="{50BED045-1F68-C64F-8EDA-CDE024349174}">
      <dgm:prSet/>
      <dgm:spPr/>
      <dgm:t>
        <a:bodyPr/>
        <a:lstStyle/>
        <a:p>
          <a:endParaRPr lang="en-US"/>
        </a:p>
      </dgm:t>
    </dgm:pt>
    <dgm:pt modelId="{0F7CD9E2-2557-764E-ADED-3FC53193057D}">
      <dgm:prSet phldrT="[Text]"/>
      <dgm:spPr/>
      <dgm:t>
        <a:bodyPr/>
        <a:lstStyle/>
        <a:p>
          <a:r>
            <a:rPr lang="en-US" dirty="0"/>
            <a:t>Catered Healthy Lunches</a:t>
          </a:r>
        </a:p>
      </dgm:t>
    </dgm:pt>
    <dgm:pt modelId="{375FD180-28D2-9A4B-A5AE-1D6EB5C6F497}" type="parTrans" cxnId="{0C5D571F-E71D-AA4B-BBBA-DB373F971F2B}">
      <dgm:prSet/>
      <dgm:spPr/>
      <dgm:t>
        <a:bodyPr/>
        <a:lstStyle/>
        <a:p>
          <a:endParaRPr lang="en-US"/>
        </a:p>
      </dgm:t>
    </dgm:pt>
    <dgm:pt modelId="{5453AF0E-D466-414B-8499-792058D660C9}" type="sibTrans" cxnId="{0C5D571F-E71D-AA4B-BBBA-DB373F971F2B}">
      <dgm:prSet/>
      <dgm:spPr/>
      <dgm:t>
        <a:bodyPr/>
        <a:lstStyle/>
        <a:p>
          <a:endParaRPr lang="en-US"/>
        </a:p>
      </dgm:t>
    </dgm:pt>
    <dgm:pt modelId="{DCABA32D-F6ED-5B44-AE76-A73BA38EDB37}" type="pres">
      <dgm:prSet presAssocID="{6D8AE46D-5175-CE4B-B425-C5EF3DD8CF67}" presName="hierChild1" presStyleCnt="0">
        <dgm:presLayoutVars>
          <dgm:chPref val="1"/>
          <dgm:dir/>
          <dgm:animOne val="branch"/>
          <dgm:animLvl val="lvl"/>
          <dgm:resizeHandles/>
        </dgm:presLayoutVars>
      </dgm:prSet>
      <dgm:spPr/>
    </dgm:pt>
    <dgm:pt modelId="{4B7A4648-12ED-F042-972B-5660EEE1202D}" type="pres">
      <dgm:prSet presAssocID="{C26B9FB1-4F41-F04B-8A07-D19289C17087}" presName="hierRoot1" presStyleCnt="0"/>
      <dgm:spPr/>
    </dgm:pt>
    <dgm:pt modelId="{F042D3C3-CA0F-4A4A-A356-BDB3401B6224}" type="pres">
      <dgm:prSet presAssocID="{C26B9FB1-4F41-F04B-8A07-D19289C17087}" presName="composite" presStyleCnt="0"/>
      <dgm:spPr/>
    </dgm:pt>
    <dgm:pt modelId="{FEEC8B24-9CCA-524C-8989-41A7E4DBB58E}" type="pres">
      <dgm:prSet presAssocID="{C26B9FB1-4F41-F04B-8A07-D19289C17087}" presName="background" presStyleLbl="node0" presStyleIdx="0" presStyleCnt="4"/>
      <dgm:spPr/>
    </dgm:pt>
    <dgm:pt modelId="{ECA1329A-C2A0-8A45-B483-6A5AFBA78FD2}" type="pres">
      <dgm:prSet presAssocID="{C26B9FB1-4F41-F04B-8A07-D19289C17087}" presName="text" presStyleLbl="fgAcc0" presStyleIdx="0" presStyleCnt="4">
        <dgm:presLayoutVars>
          <dgm:chPref val="3"/>
        </dgm:presLayoutVars>
      </dgm:prSet>
      <dgm:spPr/>
    </dgm:pt>
    <dgm:pt modelId="{F890B2D8-362F-994A-90DE-D9EF055D84C0}" type="pres">
      <dgm:prSet presAssocID="{C26B9FB1-4F41-F04B-8A07-D19289C17087}" presName="hierChild2" presStyleCnt="0"/>
      <dgm:spPr/>
    </dgm:pt>
    <dgm:pt modelId="{5C55EFD7-D590-4F47-8E5F-97192FF6A803}" type="pres">
      <dgm:prSet presAssocID="{0F7CD9E2-2557-764E-ADED-3FC53193057D}" presName="hierRoot1" presStyleCnt="0"/>
      <dgm:spPr/>
    </dgm:pt>
    <dgm:pt modelId="{9EAD9F7E-C775-324D-979D-6BE5E735A4FE}" type="pres">
      <dgm:prSet presAssocID="{0F7CD9E2-2557-764E-ADED-3FC53193057D}" presName="composite" presStyleCnt="0"/>
      <dgm:spPr/>
    </dgm:pt>
    <dgm:pt modelId="{C53FDACB-2BCF-BE4B-9BD9-B935941364B6}" type="pres">
      <dgm:prSet presAssocID="{0F7CD9E2-2557-764E-ADED-3FC53193057D}" presName="background" presStyleLbl="node0" presStyleIdx="1" presStyleCnt="4"/>
      <dgm:spPr/>
    </dgm:pt>
    <dgm:pt modelId="{CB12C7E8-20F1-B14E-818E-4C1D474A2F33}" type="pres">
      <dgm:prSet presAssocID="{0F7CD9E2-2557-764E-ADED-3FC53193057D}" presName="text" presStyleLbl="fgAcc0" presStyleIdx="1" presStyleCnt="4">
        <dgm:presLayoutVars>
          <dgm:chPref val="3"/>
        </dgm:presLayoutVars>
      </dgm:prSet>
      <dgm:spPr/>
    </dgm:pt>
    <dgm:pt modelId="{9A94B36A-2E97-B446-9AD5-49E54E45C803}" type="pres">
      <dgm:prSet presAssocID="{0F7CD9E2-2557-764E-ADED-3FC53193057D}" presName="hierChild2" presStyleCnt="0"/>
      <dgm:spPr/>
    </dgm:pt>
    <dgm:pt modelId="{8DACA110-C6D0-DF43-B4A5-3CF034094A55}" type="pres">
      <dgm:prSet presAssocID="{2BB62A3A-72C9-AB48-A701-8382DCF5ABC7}" presName="hierRoot1" presStyleCnt="0"/>
      <dgm:spPr/>
    </dgm:pt>
    <dgm:pt modelId="{BD28AA41-87F5-BC4F-B9D3-D0B12FA441AD}" type="pres">
      <dgm:prSet presAssocID="{2BB62A3A-72C9-AB48-A701-8382DCF5ABC7}" presName="composite" presStyleCnt="0"/>
      <dgm:spPr/>
    </dgm:pt>
    <dgm:pt modelId="{89098A1B-598C-BF4F-8648-2CAEAF894F27}" type="pres">
      <dgm:prSet presAssocID="{2BB62A3A-72C9-AB48-A701-8382DCF5ABC7}" presName="background" presStyleLbl="node0" presStyleIdx="2" presStyleCnt="4"/>
      <dgm:spPr/>
    </dgm:pt>
    <dgm:pt modelId="{C19D2323-4209-5B42-82B5-936ED9FBC56B}" type="pres">
      <dgm:prSet presAssocID="{2BB62A3A-72C9-AB48-A701-8382DCF5ABC7}" presName="text" presStyleLbl="fgAcc0" presStyleIdx="2" presStyleCnt="4">
        <dgm:presLayoutVars>
          <dgm:chPref val="3"/>
        </dgm:presLayoutVars>
      </dgm:prSet>
      <dgm:spPr/>
    </dgm:pt>
    <dgm:pt modelId="{01B249ED-6ECF-774C-8EBA-2AC17448455F}" type="pres">
      <dgm:prSet presAssocID="{2BB62A3A-72C9-AB48-A701-8382DCF5ABC7}" presName="hierChild2" presStyleCnt="0"/>
      <dgm:spPr/>
    </dgm:pt>
    <dgm:pt modelId="{8C252DF7-26EF-1D42-A6FA-51154B552EB1}" type="pres">
      <dgm:prSet presAssocID="{26A83233-93AE-2A44-AC12-1255F0A896B9}" presName="hierRoot1" presStyleCnt="0"/>
      <dgm:spPr/>
    </dgm:pt>
    <dgm:pt modelId="{9AD502DA-5062-BA48-BDF0-5A05F54A1A17}" type="pres">
      <dgm:prSet presAssocID="{26A83233-93AE-2A44-AC12-1255F0A896B9}" presName="composite" presStyleCnt="0"/>
      <dgm:spPr/>
    </dgm:pt>
    <dgm:pt modelId="{48063561-69B1-DE45-B73B-E28E7471379D}" type="pres">
      <dgm:prSet presAssocID="{26A83233-93AE-2A44-AC12-1255F0A896B9}" presName="background" presStyleLbl="node0" presStyleIdx="3" presStyleCnt="4"/>
      <dgm:spPr/>
    </dgm:pt>
    <dgm:pt modelId="{1B25FBE1-DD3E-0F4B-81E3-DEF90356557E}" type="pres">
      <dgm:prSet presAssocID="{26A83233-93AE-2A44-AC12-1255F0A896B9}" presName="text" presStyleLbl="fgAcc0" presStyleIdx="3" presStyleCnt="4">
        <dgm:presLayoutVars>
          <dgm:chPref val="3"/>
        </dgm:presLayoutVars>
      </dgm:prSet>
      <dgm:spPr/>
    </dgm:pt>
    <dgm:pt modelId="{5B4017BD-16DC-164B-8CCB-10C0321AF8FE}" type="pres">
      <dgm:prSet presAssocID="{26A83233-93AE-2A44-AC12-1255F0A896B9}" presName="hierChild2" presStyleCnt="0"/>
      <dgm:spPr/>
    </dgm:pt>
  </dgm:ptLst>
  <dgm:cxnLst>
    <dgm:cxn modelId="{0C5D571F-E71D-AA4B-BBBA-DB373F971F2B}" srcId="{6D8AE46D-5175-CE4B-B425-C5EF3DD8CF67}" destId="{0F7CD9E2-2557-764E-ADED-3FC53193057D}" srcOrd="1" destOrd="0" parTransId="{375FD180-28D2-9A4B-A5AE-1D6EB5C6F497}" sibTransId="{5453AF0E-D466-414B-8499-792058D660C9}"/>
    <dgm:cxn modelId="{173BD233-F8F3-1A4D-8DB6-87530ED4D349}" type="presOf" srcId="{26A83233-93AE-2A44-AC12-1255F0A896B9}" destId="{1B25FBE1-DD3E-0F4B-81E3-DEF90356557E}" srcOrd="0" destOrd="0" presId="urn:microsoft.com/office/officeart/2005/8/layout/hierarchy1"/>
    <dgm:cxn modelId="{8A8D5F3B-3587-3344-ABCB-1EC45D0EBB67}" type="presOf" srcId="{C26B9FB1-4F41-F04B-8A07-D19289C17087}" destId="{ECA1329A-C2A0-8A45-B483-6A5AFBA78FD2}" srcOrd="0" destOrd="0" presId="urn:microsoft.com/office/officeart/2005/8/layout/hierarchy1"/>
    <dgm:cxn modelId="{6ED5A141-543C-C747-8590-1E08397441D6}" srcId="{6D8AE46D-5175-CE4B-B425-C5EF3DD8CF67}" destId="{2BB62A3A-72C9-AB48-A701-8382DCF5ABC7}" srcOrd="2" destOrd="0" parTransId="{85A16CF1-4FB7-A74D-B984-46376CF15B94}" sibTransId="{232019A7-1017-7F46-B12B-7CCA6EF6BD6E}"/>
    <dgm:cxn modelId="{50BED045-1F68-C64F-8EDA-CDE024349174}" srcId="{6D8AE46D-5175-CE4B-B425-C5EF3DD8CF67}" destId="{26A83233-93AE-2A44-AC12-1255F0A896B9}" srcOrd="3" destOrd="0" parTransId="{D8A78444-28B1-824F-85C2-9F9E2853321F}" sibTransId="{8DAB4EBF-4D3F-914A-8F16-D8C93F8BC627}"/>
    <dgm:cxn modelId="{B61EF772-FC0E-784E-8B13-B7675AE508D9}" type="presOf" srcId="{2BB62A3A-72C9-AB48-A701-8382DCF5ABC7}" destId="{C19D2323-4209-5B42-82B5-936ED9FBC56B}" srcOrd="0" destOrd="0" presId="urn:microsoft.com/office/officeart/2005/8/layout/hierarchy1"/>
    <dgm:cxn modelId="{CCCC3F81-2408-424F-8C57-E6CE37E5D0CF}" type="presOf" srcId="{6D8AE46D-5175-CE4B-B425-C5EF3DD8CF67}" destId="{DCABA32D-F6ED-5B44-AE76-A73BA38EDB37}" srcOrd="0" destOrd="0" presId="urn:microsoft.com/office/officeart/2005/8/layout/hierarchy1"/>
    <dgm:cxn modelId="{700F118C-365F-D64A-A1F5-DECF6796A8E2}" srcId="{6D8AE46D-5175-CE4B-B425-C5EF3DD8CF67}" destId="{C26B9FB1-4F41-F04B-8A07-D19289C17087}" srcOrd="0" destOrd="0" parTransId="{42BA7EB5-5C57-A348-8E40-E378417A38D0}" sibTransId="{73E37DAA-9C6B-004B-AD86-1639D01FDBB1}"/>
    <dgm:cxn modelId="{5CC1EBDE-2B81-4045-9D59-7DBD7B7A2AC6}" type="presOf" srcId="{0F7CD9E2-2557-764E-ADED-3FC53193057D}" destId="{CB12C7E8-20F1-B14E-818E-4C1D474A2F33}" srcOrd="0" destOrd="0" presId="urn:microsoft.com/office/officeart/2005/8/layout/hierarchy1"/>
    <dgm:cxn modelId="{9BC43866-5EDF-8440-97F9-FDC3F8DDBFFB}" type="presParOf" srcId="{DCABA32D-F6ED-5B44-AE76-A73BA38EDB37}" destId="{4B7A4648-12ED-F042-972B-5660EEE1202D}" srcOrd="0" destOrd="0" presId="urn:microsoft.com/office/officeart/2005/8/layout/hierarchy1"/>
    <dgm:cxn modelId="{183F96DA-0EDE-8849-ABDA-24C919E9C928}" type="presParOf" srcId="{4B7A4648-12ED-F042-972B-5660EEE1202D}" destId="{F042D3C3-CA0F-4A4A-A356-BDB3401B6224}" srcOrd="0" destOrd="0" presId="urn:microsoft.com/office/officeart/2005/8/layout/hierarchy1"/>
    <dgm:cxn modelId="{5879D141-6549-814F-895E-A76C1D20E9DD}" type="presParOf" srcId="{F042D3C3-CA0F-4A4A-A356-BDB3401B6224}" destId="{FEEC8B24-9CCA-524C-8989-41A7E4DBB58E}" srcOrd="0" destOrd="0" presId="urn:microsoft.com/office/officeart/2005/8/layout/hierarchy1"/>
    <dgm:cxn modelId="{5CB3CB0A-CB6D-804C-9171-E334DFE399D0}" type="presParOf" srcId="{F042D3C3-CA0F-4A4A-A356-BDB3401B6224}" destId="{ECA1329A-C2A0-8A45-B483-6A5AFBA78FD2}" srcOrd="1" destOrd="0" presId="urn:microsoft.com/office/officeart/2005/8/layout/hierarchy1"/>
    <dgm:cxn modelId="{168C4ED9-68C2-D948-9A50-7953DDB0E39F}" type="presParOf" srcId="{4B7A4648-12ED-F042-972B-5660EEE1202D}" destId="{F890B2D8-362F-994A-90DE-D9EF055D84C0}" srcOrd="1" destOrd="0" presId="urn:microsoft.com/office/officeart/2005/8/layout/hierarchy1"/>
    <dgm:cxn modelId="{6325047D-D3F1-4248-8663-CF639087DF57}" type="presParOf" srcId="{DCABA32D-F6ED-5B44-AE76-A73BA38EDB37}" destId="{5C55EFD7-D590-4F47-8E5F-97192FF6A803}" srcOrd="1" destOrd="0" presId="urn:microsoft.com/office/officeart/2005/8/layout/hierarchy1"/>
    <dgm:cxn modelId="{A857F309-97FC-8148-9A3C-517B62F6D561}" type="presParOf" srcId="{5C55EFD7-D590-4F47-8E5F-97192FF6A803}" destId="{9EAD9F7E-C775-324D-979D-6BE5E735A4FE}" srcOrd="0" destOrd="0" presId="urn:microsoft.com/office/officeart/2005/8/layout/hierarchy1"/>
    <dgm:cxn modelId="{EB58D785-C19C-CE40-9CB9-F3ECFB647CF9}" type="presParOf" srcId="{9EAD9F7E-C775-324D-979D-6BE5E735A4FE}" destId="{C53FDACB-2BCF-BE4B-9BD9-B935941364B6}" srcOrd="0" destOrd="0" presId="urn:microsoft.com/office/officeart/2005/8/layout/hierarchy1"/>
    <dgm:cxn modelId="{DD481ED6-0109-9E4A-AFDB-E883632AF52E}" type="presParOf" srcId="{9EAD9F7E-C775-324D-979D-6BE5E735A4FE}" destId="{CB12C7E8-20F1-B14E-818E-4C1D474A2F33}" srcOrd="1" destOrd="0" presId="urn:microsoft.com/office/officeart/2005/8/layout/hierarchy1"/>
    <dgm:cxn modelId="{AEBA2EBF-318E-6A45-9DC9-5DF575CBF485}" type="presParOf" srcId="{5C55EFD7-D590-4F47-8E5F-97192FF6A803}" destId="{9A94B36A-2E97-B446-9AD5-49E54E45C803}" srcOrd="1" destOrd="0" presId="urn:microsoft.com/office/officeart/2005/8/layout/hierarchy1"/>
    <dgm:cxn modelId="{32F96DFF-EEB3-ED48-8677-74E259616150}" type="presParOf" srcId="{DCABA32D-F6ED-5B44-AE76-A73BA38EDB37}" destId="{8DACA110-C6D0-DF43-B4A5-3CF034094A55}" srcOrd="2" destOrd="0" presId="urn:microsoft.com/office/officeart/2005/8/layout/hierarchy1"/>
    <dgm:cxn modelId="{6118BD8E-BF60-2842-A5F0-574396DD1692}" type="presParOf" srcId="{8DACA110-C6D0-DF43-B4A5-3CF034094A55}" destId="{BD28AA41-87F5-BC4F-B9D3-D0B12FA441AD}" srcOrd="0" destOrd="0" presId="urn:microsoft.com/office/officeart/2005/8/layout/hierarchy1"/>
    <dgm:cxn modelId="{1D174C8C-BC86-2141-BCA3-A857D7899615}" type="presParOf" srcId="{BD28AA41-87F5-BC4F-B9D3-D0B12FA441AD}" destId="{89098A1B-598C-BF4F-8648-2CAEAF894F27}" srcOrd="0" destOrd="0" presId="urn:microsoft.com/office/officeart/2005/8/layout/hierarchy1"/>
    <dgm:cxn modelId="{039DEA7C-F9EF-CA4B-91CF-FEF500DDAFA7}" type="presParOf" srcId="{BD28AA41-87F5-BC4F-B9D3-D0B12FA441AD}" destId="{C19D2323-4209-5B42-82B5-936ED9FBC56B}" srcOrd="1" destOrd="0" presId="urn:microsoft.com/office/officeart/2005/8/layout/hierarchy1"/>
    <dgm:cxn modelId="{FC978893-748A-1F45-B3F6-71FA2E7056F1}" type="presParOf" srcId="{8DACA110-C6D0-DF43-B4A5-3CF034094A55}" destId="{01B249ED-6ECF-774C-8EBA-2AC17448455F}" srcOrd="1" destOrd="0" presId="urn:microsoft.com/office/officeart/2005/8/layout/hierarchy1"/>
    <dgm:cxn modelId="{FD38136F-E8A1-9240-BED8-57C2C31AF7EA}" type="presParOf" srcId="{DCABA32D-F6ED-5B44-AE76-A73BA38EDB37}" destId="{8C252DF7-26EF-1D42-A6FA-51154B552EB1}" srcOrd="3" destOrd="0" presId="urn:microsoft.com/office/officeart/2005/8/layout/hierarchy1"/>
    <dgm:cxn modelId="{0A684CAC-92A1-E545-B23A-62E184BB2AF1}" type="presParOf" srcId="{8C252DF7-26EF-1D42-A6FA-51154B552EB1}" destId="{9AD502DA-5062-BA48-BDF0-5A05F54A1A17}" srcOrd="0" destOrd="0" presId="urn:microsoft.com/office/officeart/2005/8/layout/hierarchy1"/>
    <dgm:cxn modelId="{9EE122DD-D64B-B147-80D8-4AE3D8016C38}" type="presParOf" srcId="{9AD502DA-5062-BA48-BDF0-5A05F54A1A17}" destId="{48063561-69B1-DE45-B73B-E28E7471379D}" srcOrd="0" destOrd="0" presId="urn:microsoft.com/office/officeart/2005/8/layout/hierarchy1"/>
    <dgm:cxn modelId="{C1C28559-C85A-6B4D-BFE2-593A062B630D}" type="presParOf" srcId="{9AD502DA-5062-BA48-BDF0-5A05F54A1A17}" destId="{1B25FBE1-DD3E-0F4B-81E3-DEF90356557E}" srcOrd="1" destOrd="0" presId="urn:microsoft.com/office/officeart/2005/8/layout/hierarchy1"/>
    <dgm:cxn modelId="{9260A673-D856-624D-A27A-8032F37A508F}" type="presParOf" srcId="{8C252DF7-26EF-1D42-A6FA-51154B552EB1}" destId="{5B4017BD-16DC-164B-8CCB-10C0321AF8FE}"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14896F4-899B-481B-8DB0-B4102FBF1185}"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25F21285-B150-426E-92BC-9A537AA34399}">
      <dgm:prSet/>
      <dgm:spPr/>
      <dgm:t>
        <a:bodyPr/>
        <a:lstStyle/>
        <a:p>
          <a:r>
            <a:rPr lang="en-US" dirty="0"/>
            <a:t>Fitbits for All Employees</a:t>
          </a:r>
        </a:p>
      </dgm:t>
    </dgm:pt>
    <dgm:pt modelId="{4CF3CCC8-8B6D-4934-9414-A4C58A87528F}" type="parTrans" cxnId="{B1C9C64B-B900-46F3-AEFB-A98AFB4CA1B6}">
      <dgm:prSet/>
      <dgm:spPr/>
      <dgm:t>
        <a:bodyPr/>
        <a:lstStyle/>
        <a:p>
          <a:endParaRPr lang="en-US"/>
        </a:p>
      </dgm:t>
    </dgm:pt>
    <dgm:pt modelId="{A03D151C-29C4-4315-A9FF-321AF04F9F5B}" type="sibTrans" cxnId="{B1C9C64B-B900-46F3-AEFB-A98AFB4CA1B6}">
      <dgm:prSet/>
      <dgm:spPr/>
      <dgm:t>
        <a:bodyPr/>
        <a:lstStyle/>
        <a:p>
          <a:endParaRPr lang="en-US"/>
        </a:p>
      </dgm:t>
    </dgm:pt>
    <dgm:pt modelId="{9BC58C4F-0341-42C8-A4E8-D19CF2EFFA5C}">
      <dgm:prSet/>
      <dgm:spPr/>
      <dgm:t>
        <a:bodyPr/>
        <a:lstStyle/>
        <a:p>
          <a:r>
            <a:rPr lang="en-US" dirty="0"/>
            <a:t>Weekly Step Count Contests With Prizes</a:t>
          </a:r>
        </a:p>
      </dgm:t>
    </dgm:pt>
    <dgm:pt modelId="{88CAC3EC-3697-44C6-B181-BBE524160963}" type="parTrans" cxnId="{6A7FBE1E-00E3-4D1F-87FC-4B25EF39F97F}">
      <dgm:prSet/>
      <dgm:spPr/>
      <dgm:t>
        <a:bodyPr/>
        <a:lstStyle/>
        <a:p>
          <a:endParaRPr lang="en-US"/>
        </a:p>
      </dgm:t>
    </dgm:pt>
    <dgm:pt modelId="{9D6632D0-65DC-4674-9E25-E2A7E277BFBE}" type="sibTrans" cxnId="{6A7FBE1E-00E3-4D1F-87FC-4B25EF39F97F}">
      <dgm:prSet/>
      <dgm:spPr/>
      <dgm:t>
        <a:bodyPr/>
        <a:lstStyle/>
        <a:p>
          <a:endParaRPr lang="en-US"/>
        </a:p>
      </dgm:t>
    </dgm:pt>
    <dgm:pt modelId="{B959C283-C672-421F-956D-D468CD283FA0}" type="pres">
      <dgm:prSet presAssocID="{D14896F4-899B-481B-8DB0-B4102FBF1185}" presName="root" presStyleCnt="0">
        <dgm:presLayoutVars>
          <dgm:dir/>
          <dgm:resizeHandles val="exact"/>
        </dgm:presLayoutVars>
      </dgm:prSet>
      <dgm:spPr/>
    </dgm:pt>
    <dgm:pt modelId="{5F286AC9-3890-49E8-8704-50EA5DAE6CDD}" type="pres">
      <dgm:prSet presAssocID="{25F21285-B150-426E-92BC-9A537AA34399}" presName="compNode" presStyleCnt="0"/>
      <dgm:spPr/>
    </dgm:pt>
    <dgm:pt modelId="{D18EF5DE-A34D-4EF5-A0E6-2EECA3537B11}" type="pres">
      <dgm:prSet presAssocID="{25F21285-B150-426E-92BC-9A537AA34399}" presName="bgRect" presStyleLbl="bgShp" presStyleIdx="0" presStyleCnt="2"/>
      <dgm:spPr/>
    </dgm:pt>
    <dgm:pt modelId="{503AC9E0-5E6B-453B-9DD3-4D04E6D44E71}" type="pres">
      <dgm:prSet presAssocID="{25F21285-B150-426E-92BC-9A537AA3439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a:ext>
      </dgm:extLst>
    </dgm:pt>
    <dgm:pt modelId="{D6C47BF3-6FB4-47C3-ACC4-728AE5AF0239}" type="pres">
      <dgm:prSet presAssocID="{25F21285-B150-426E-92BC-9A537AA34399}" presName="spaceRect" presStyleCnt="0"/>
      <dgm:spPr/>
    </dgm:pt>
    <dgm:pt modelId="{690F73FE-7F49-4CC2-AA70-57D2982082FD}" type="pres">
      <dgm:prSet presAssocID="{25F21285-B150-426E-92BC-9A537AA34399}" presName="parTx" presStyleLbl="revTx" presStyleIdx="0" presStyleCnt="2">
        <dgm:presLayoutVars>
          <dgm:chMax val="0"/>
          <dgm:chPref val="0"/>
        </dgm:presLayoutVars>
      </dgm:prSet>
      <dgm:spPr/>
    </dgm:pt>
    <dgm:pt modelId="{5890E9FF-0619-4905-AB07-4DBD6E495E24}" type="pres">
      <dgm:prSet presAssocID="{A03D151C-29C4-4315-A9FF-321AF04F9F5B}" presName="sibTrans" presStyleCnt="0"/>
      <dgm:spPr/>
    </dgm:pt>
    <dgm:pt modelId="{344ADAE9-153E-43FA-9AF1-92BB340B16C6}" type="pres">
      <dgm:prSet presAssocID="{9BC58C4F-0341-42C8-A4E8-D19CF2EFFA5C}" presName="compNode" presStyleCnt="0"/>
      <dgm:spPr/>
    </dgm:pt>
    <dgm:pt modelId="{2922FCBE-7859-46CE-9DE6-09B8B504B21D}" type="pres">
      <dgm:prSet presAssocID="{9BC58C4F-0341-42C8-A4E8-D19CF2EFFA5C}" presName="bgRect" presStyleLbl="bgShp" presStyleIdx="1" presStyleCnt="2"/>
      <dgm:spPr/>
    </dgm:pt>
    <dgm:pt modelId="{6725DE87-7004-442C-BE0D-16DFB7379A13}" type="pres">
      <dgm:prSet presAssocID="{9BC58C4F-0341-42C8-A4E8-D19CF2EFFA5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ophy"/>
        </a:ext>
      </dgm:extLst>
    </dgm:pt>
    <dgm:pt modelId="{F81F2FB3-583B-4F33-9205-1BCA591C56C7}" type="pres">
      <dgm:prSet presAssocID="{9BC58C4F-0341-42C8-A4E8-D19CF2EFFA5C}" presName="spaceRect" presStyleCnt="0"/>
      <dgm:spPr/>
    </dgm:pt>
    <dgm:pt modelId="{3237EDC8-9570-490D-AFDC-45E0DE64C77E}" type="pres">
      <dgm:prSet presAssocID="{9BC58C4F-0341-42C8-A4E8-D19CF2EFFA5C}" presName="parTx" presStyleLbl="revTx" presStyleIdx="1" presStyleCnt="2">
        <dgm:presLayoutVars>
          <dgm:chMax val="0"/>
          <dgm:chPref val="0"/>
        </dgm:presLayoutVars>
      </dgm:prSet>
      <dgm:spPr/>
    </dgm:pt>
  </dgm:ptLst>
  <dgm:cxnLst>
    <dgm:cxn modelId="{CC14DB0B-234F-4315-B635-41F524CEC954}" type="presOf" srcId="{D14896F4-899B-481B-8DB0-B4102FBF1185}" destId="{B959C283-C672-421F-956D-D468CD283FA0}" srcOrd="0" destOrd="0" presId="urn:microsoft.com/office/officeart/2018/2/layout/IconVerticalSolidList"/>
    <dgm:cxn modelId="{6A7FBE1E-00E3-4D1F-87FC-4B25EF39F97F}" srcId="{D14896F4-899B-481B-8DB0-B4102FBF1185}" destId="{9BC58C4F-0341-42C8-A4E8-D19CF2EFFA5C}" srcOrd="1" destOrd="0" parTransId="{88CAC3EC-3697-44C6-B181-BBE524160963}" sibTransId="{9D6632D0-65DC-4674-9E25-E2A7E277BFBE}"/>
    <dgm:cxn modelId="{8D5C9632-2CB0-4A95-A1A7-E48AF88A8AA2}" type="presOf" srcId="{25F21285-B150-426E-92BC-9A537AA34399}" destId="{690F73FE-7F49-4CC2-AA70-57D2982082FD}" srcOrd="0" destOrd="0" presId="urn:microsoft.com/office/officeart/2018/2/layout/IconVerticalSolidList"/>
    <dgm:cxn modelId="{B1C9C64B-B900-46F3-AEFB-A98AFB4CA1B6}" srcId="{D14896F4-899B-481B-8DB0-B4102FBF1185}" destId="{25F21285-B150-426E-92BC-9A537AA34399}" srcOrd="0" destOrd="0" parTransId="{4CF3CCC8-8B6D-4934-9414-A4C58A87528F}" sibTransId="{A03D151C-29C4-4315-A9FF-321AF04F9F5B}"/>
    <dgm:cxn modelId="{143635C0-88F3-417C-A339-C978AF305185}" type="presOf" srcId="{9BC58C4F-0341-42C8-A4E8-D19CF2EFFA5C}" destId="{3237EDC8-9570-490D-AFDC-45E0DE64C77E}" srcOrd="0" destOrd="0" presId="urn:microsoft.com/office/officeart/2018/2/layout/IconVerticalSolidList"/>
    <dgm:cxn modelId="{CCF5AD35-5938-49A5-85C8-30B2BB648CCE}" type="presParOf" srcId="{B959C283-C672-421F-956D-D468CD283FA0}" destId="{5F286AC9-3890-49E8-8704-50EA5DAE6CDD}" srcOrd="0" destOrd="0" presId="urn:microsoft.com/office/officeart/2018/2/layout/IconVerticalSolidList"/>
    <dgm:cxn modelId="{20504144-6BF4-43D7-9BDE-5F33CFA63545}" type="presParOf" srcId="{5F286AC9-3890-49E8-8704-50EA5DAE6CDD}" destId="{D18EF5DE-A34D-4EF5-A0E6-2EECA3537B11}" srcOrd="0" destOrd="0" presId="urn:microsoft.com/office/officeart/2018/2/layout/IconVerticalSolidList"/>
    <dgm:cxn modelId="{C1C02371-8714-4443-A74E-9CAB389E9D0C}" type="presParOf" srcId="{5F286AC9-3890-49E8-8704-50EA5DAE6CDD}" destId="{503AC9E0-5E6B-453B-9DD3-4D04E6D44E71}" srcOrd="1" destOrd="0" presId="urn:microsoft.com/office/officeart/2018/2/layout/IconVerticalSolidList"/>
    <dgm:cxn modelId="{54C1482E-FB8A-4D86-9D03-782BDDC4578A}" type="presParOf" srcId="{5F286AC9-3890-49E8-8704-50EA5DAE6CDD}" destId="{D6C47BF3-6FB4-47C3-ACC4-728AE5AF0239}" srcOrd="2" destOrd="0" presId="urn:microsoft.com/office/officeart/2018/2/layout/IconVerticalSolidList"/>
    <dgm:cxn modelId="{0763A141-784C-473A-AB84-E7649AECB2C1}" type="presParOf" srcId="{5F286AC9-3890-49E8-8704-50EA5DAE6CDD}" destId="{690F73FE-7F49-4CC2-AA70-57D2982082FD}" srcOrd="3" destOrd="0" presId="urn:microsoft.com/office/officeart/2018/2/layout/IconVerticalSolidList"/>
    <dgm:cxn modelId="{F27D654B-9224-4AC5-87E0-40AA3802BB75}" type="presParOf" srcId="{B959C283-C672-421F-956D-D468CD283FA0}" destId="{5890E9FF-0619-4905-AB07-4DBD6E495E24}" srcOrd="1" destOrd="0" presId="urn:microsoft.com/office/officeart/2018/2/layout/IconVerticalSolidList"/>
    <dgm:cxn modelId="{41C8F4AF-767D-472B-86B0-3C2755CC8CC2}" type="presParOf" srcId="{B959C283-C672-421F-956D-D468CD283FA0}" destId="{344ADAE9-153E-43FA-9AF1-92BB340B16C6}" srcOrd="2" destOrd="0" presId="urn:microsoft.com/office/officeart/2018/2/layout/IconVerticalSolidList"/>
    <dgm:cxn modelId="{F9F9D95E-9E04-49AF-AC9E-E9B1D40BC9C0}" type="presParOf" srcId="{344ADAE9-153E-43FA-9AF1-92BB340B16C6}" destId="{2922FCBE-7859-46CE-9DE6-09B8B504B21D}" srcOrd="0" destOrd="0" presId="urn:microsoft.com/office/officeart/2018/2/layout/IconVerticalSolidList"/>
    <dgm:cxn modelId="{01E10930-6168-4FD0-B418-F48E324336CC}" type="presParOf" srcId="{344ADAE9-153E-43FA-9AF1-92BB340B16C6}" destId="{6725DE87-7004-442C-BE0D-16DFB7379A13}" srcOrd="1" destOrd="0" presId="urn:microsoft.com/office/officeart/2018/2/layout/IconVerticalSolidList"/>
    <dgm:cxn modelId="{B5FE45EE-F62B-45BF-98FE-4F4AD2E21E8E}" type="presParOf" srcId="{344ADAE9-153E-43FA-9AF1-92BB340B16C6}" destId="{F81F2FB3-583B-4F33-9205-1BCA591C56C7}" srcOrd="2" destOrd="0" presId="urn:microsoft.com/office/officeart/2018/2/layout/IconVerticalSolidList"/>
    <dgm:cxn modelId="{30766EDA-E7FD-40C0-8B5D-AD97F3CEAA51}" type="presParOf" srcId="{344ADAE9-153E-43FA-9AF1-92BB340B16C6}" destId="{3237EDC8-9570-490D-AFDC-45E0DE64C77E}"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BC349F-9331-5A4F-869B-64344C8E2717}">
      <dsp:nvSpPr>
        <dsp:cNvPr id="0" name=""/>
        <dsp:cNvSpPr/>
      </dsp:nvSpPr>
      <dsp:spPr>
        <a:xfrm>
          <a:off x="0" y="1212228"/>
          <a:ext cx="6612741" cy="9126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dirty="0"/>
            <a:t>Lost/Unused Vacation Days</a:t>
          </a:r>
        </a:p>
      </dsp:txBody>
      <dsp:txXfrm>
        <a:off x="44549" y="1256777"/>
        <a:ext cx="6523643" cy="823502"/>
      </dsp:txXfrm>
    </dsp:sp>
    <dsp:sp modelId="{9731BA72-69AB-234A-B236-30477AF5A52E}">
      <dsp:nvSpPr>
        <dsp:cNvPr id="0" name=""/>
        <dsp:cNvSpPr/>
      </dsp:nvSpPr>
      <dsp:spPr>
        <a:xfrm>
          <a:off x="0" y="2237148"/>
          <a:ext cx="6612741" cy="912600"/>
        </a:xfrm>
        <a:prstGeom prst="roundRect">
          <a:avLst/>
        </a:prstGeom>
        <a:solidFill>
          <a:schemeClr val="accent2">
            <a:hueOff val="-4223517"/>
            <a:satOff val="-10068"/>
            <a:lumOff val="-464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dirty="0"/>
            <a:t>Average Daily Step Count</a:t>
          </a:r>
        </a:p>
      </dsp:txBody>
      <dsp:txXfrm>
        <a:off x="44549" y="2281697"/>
        <a:ext cx="6523643" cy="823502"/>
      </dsp:txXfrm>
    </dsp:sp>
    <dsp:sp modelId="{993CF6ED-F199-C741-AA28-7EC261E92743}">
      <dsp:nvSpPr>
        <dsp:cNvPr id="0" name=""/>
        <dsp:cNvSpPr/>
      </dsp:nvSpPr>
      <dsp:spPr>
        <a:xfrm>
          <a:off x="0" y="3262068"/>
          <a:ext cx="6612741" cy="912600"/>
        </a:xfrm>
        <a:prstGeom prst="roundRect">
          <a:avLst/>
        </a:prstGeom>
        <a:solidFill>
          <a:schemeClr val="accent2">
            <a:hueOff val="-8447033"/>
            <a:satOff val="-20135"/>
            <a:lumOff val="-928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dirty="0"/>
            <a:t>Daily Fruits and Veggies</a:t>
          </a:r>
        </a:p>
      </dsp:txBody>
      <dsp:txXfrm>
        <a:off x="44549" y="3306617"/>
        <a:ext cx="6523643" cy="823502"/>
      </dsp:txXfrm>
    </dsp:sp>
    <dsp:sp modelId="{F1ECAF74-F0EA-4544-A4C9-AB21CC516259}">
      <dsp:nvSpPr>
        <dsp:cNvPr id="0" name=""/>
        <dsp:cNvSpPr/>
      </dsp:nvSpPr>
      <dsp:spPr>
        <a:xfrm>
          <a:off x="0" y="4286988"/>
          <a:ext cx="6612741" cy="912600"/>
        </a:xfrm>
        <a:prstGeom prst="roundRect">
          <a:avLst/>
        </a:prstGeom>
        <a:solidFill>
          <a:schemeClr val="accent2">
            <a:hueOff val="-12670550"/>
            <a:satOff val="-30203"/>
            <a:lumOff val="-1392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dirty="0"/>
            <a:t>Time Spent on Passions</a:t>
          </a:r>
        </a:p>
      </dsp:txBody>
      <dsp:txXfrm>
        <a:off x="44549" y="4331537"/>
        <a:ext cx="6523643" cy="8235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EC8B24-9CCA-524C-8989-41A7E4DBB58E}">
      <dsp:nvSpPr>
        <dsp:cNvPr id="0" name=""/>
        <dsp:cNvSpPr/>
      </dsp:nvSpPr>
      <dsp:spPr>
        <a:xfrm>
          <a:off x="2857" y="1777814"/>
          <a:ext cx="2040422" cy="1295668"/>
        </a:xfrm>
        <a:prstGeom prst="roundRect">
          <a:avLst>
            <a:gd name="adj" fmla="val 100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4000"/>
                <a:satMod val="130000"/>
                <a:lumMod val="92000"/>
              </a:schemeClr>
            </a:gs>
            <a:gs pos="100000">
              <a:schemeClr val="accent1">
                <a:hueOff val="0"/>
                <a:satOff val="0"/>
                <a:lumOff val="0"/>
                <a:alphaOff val="0"/>
                <a:shade val="76000"/>
                <a:satMod val="130000"/>
                <a:lumMod val="88000"/>
              </a:schemeClr>
            </a:gs>
          </a:gsLst>
          <a:lin ang="5400000" scaled="0"/>
        </a:gradFill>
        <a:ln>
          <a:noFill/>
        </a:ln>
        <a:effectLst/>
      </dsp:spPr>
      <dsp:style>
        <a:lnRef idx="0">
          <a:scrgbClr r="0" g="0" b="0"/>
        </a:lnRef>
        <a:fillRef idx="3">
          <a:scrgbClr r="0" g="0" b="0"/>
        </a:fillRef>
        <a:effectRef idx="3">
          <a:scrgbClr r="0" g="0" b="0"/>
        </a:effectRef>
        <a:fontRef idx="minor">
          <a:schemeClr val="lt1"/>
        </a:fontRef>
      </dsp:style>
    </dsp:sp>
    <dsp:sp modelId="{ECA1329A-C2A0-8A45-B483-6A5AFBA78FD2}">
      <dsp:nvSpPr>
        <dsp:cNvPr id="0" name=""/>
        <dsp:cNvSpPr/>
      </dsp:nvSpPr>
      <dsp:spPr>
        <a:xfrm>
          <a:off x="229571" y="1993192"/>
          <a:ext cx="2040422" cy="129566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20% Project</a:t>
          </a:r>
        </a:p>
      </dsp:txBody>
      <dsp:txXfrm>
        <a:off x="267520" y="2031141"/>
        <a:ext cx="1964524" cy="1219770"/>
      </dsp:txXfrm>
    </dsp:sp>
    <dsp:sp modelId="{C53FDACB-2BCF-BE4B-9BD9-B935941364B6}">
      <dsp:nvSpPr>
        <dsp:cNvPr id="0" name=""/>
        <dsp:cNvSpPr/>
      </dsp:nvSpPr>
      <dsp:spPr>
        <a:xfrm>
          <a:off x="2496707" y="1777814"/>
          <a:ext cx="2040422" cy="1295668"/>
        </a:xfrm>
        <a:prstGeom prst="roundRect">
          <a:avLst>
            <a:gd name="adj" fmla="val 100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4000"/>
                <a:satMod val="130000"/>
                <a:lumMod val="92000"/>
              </a:schemeClr>
            </a:gs>
            <a:gs pos="100000">
              <a:schemeClr val="accent1">
                <a:hueOff val="0"/>
                <a:satOff val="0"/>
                <a:lumOff val="0"/>
                <a:alphaOff val="0"/>
                <a:shade val="76000"/>
                <a:satMod val="130000"/>
                <a:lumMod val="88000"/>
              </a:schemeClr>
            </a:gs>
          </a:gsLst>
          <a:lin ang="5400000" scaled="0"/>
        </a:gradFill>
        <a:ln>
          <a:noFill/>
        </a:ln>
        <a:effectLst/>
      </dsp:spPr>
      <dsp:style>
        <a:lnRef idx="0">
          <a:scrgbClr r="0" g="0" b="0"/>
        </a:lnRef>
        <a:fillRef idx="3">
          <a:scrgbClr r="0" g="0" b="0"/>
        </a:fillRef>
        <a:effectRef idx="3">
          <a:scrgbClr r="0" g="0" b="0"/>
        </a:effectRef>
        <a:fontRef idx="minor">
          <a:schemeClr val="lt1"/>
        </a:fontRef>
      </dsp:style>
    </dsp:sp>
    <dsp:sp modelId="{CB12C7E8-20F1-B14E-818E-4C1D474A2F33}">
      <dsp:nvSpPr>
        <dsp:cNvPr id="0" name=""/>
        <dsp:cNvSpPr/>
      </dsp:nvSpPr>
      <dsp:spPr>
        <a:xfrm>
          <a:off x="2723421" y="1993192"/>
          <a:ext cx="2040422" cy="129566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Catered Healthy Lunches</a:t>
          </a:r>
        </a:p>
      </dsp:txBody>
      <dsp:txXfrm>
        <a:off x="2761370" y="2031141"/>
        <a:ext cx="1964524" cy="1219770"/>
      </dsp:txXfrm>
    </dsp:sp>
    <dsp:sp modelId="{89098A1B-598C-BF4F-8648-2CAEAF894F27}">
      <dsp:nvSpPr>
        <dsp:cNvPr id="0" name=""/>
        <dsp:cNvSpPr/>
      </dsp:nvSpPr>
      <dsp:spPr>
        <a:xfrm>
          <a:off x="4990557" y="1777814"/>
          <a:ext cx="2040422" cy="1295668"/>
        </a:xfrm>
        <a:prstGeom prst="roundRect">
          <a:avLst>
            <a:gd name="adj" fmla="val 100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4000"/>
                <a:satMod val="130000"/>
                <a:lumMod val="92000"/>
              </a:schemeClr>
            </a:gs>
            <a:gs pos="100000">
              <a:schemeClr val="accent1">
                <a:hueOff val="0"/>
                <a:satOff val="0"/>
                <a:lumOff val="0"/>
                <a:alphaOff val="0"/>
                <a:shade val="76000"/>
                <a:satMod val="130000"/>
                <a:lumMod val="88000"/>
              </a:schemeClr>
            </a:gs>
          </a:gsLst>
          <a:lin ang="5400000" scaled="0"/>
        </a:gradFill>
        <a:ln>
          <a:noFill/>
        </a:ln>
        <a:effectLst/>
      </dsp:spPr>
      <dsp:style>
        <a:lnRef idx="0">
          <a:scrgbClr r="0" g="0" b="0"/>
        </a:lnRef>
        <a:fillRef idx="3">
          <a:scrgbClr r="0" g="0" b="0"/>
        </a:fillRef>
        <a:effectRef idx="3">
          <a:scrgbClr r="0" g="0" b="0"/>
        </a:effectRef>
        <a:fontRef idx="minor">
          <a:schemeClr val="lt1"/>
        </a:fontRef>
      </dsp:style>
    </dsp:sp>
    <dsp:sp modelId="{C19D2323-4209-5B42-82B5-936ED9FBC56B}">
      <dsp:nvSpPr>
        <dsp:cNvPr id="0" name=""/>
        <dsp:cNvSpPr/>
      </dsp:nvSpPr>
      <dsp:spPr>
        <a:xfrm>
          <a:off x="5217270" y="1993192"/>
          <a:ext cx="2040422" cy="129566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Fitbits for Employees</a:t>
          </a:r>
        </a:p>
      </dsp:txBody>
      <dsp:txXfrm>
        <a:off x="5255219" y="2031141"/>
        <a:ext cx="1964524" cy="1219770"/>
      </dsp:txXfrm>
    </dsp:sp>
    <dsp:sp modelId="{48063561-69B1-DE45-B73B-E28E7471379D}">
      <dsp:nvSpPr>
        <dsp:cNvPr id="0" name=""/>
        <dsp:cNvSpPr/>
      </dsp:nvSpPr>
      <dsp:spPr>
        <a:xfrm>
          <a:off x="7484407" y="1777814"/>
          <a:ext cx="2040422" cy="1295668"/>
        </a:xfrm>
        <a:prstGeom prst="roundRect">
          <a:avLst>
            <a:gd name="adj" fmla="val 100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4000"/>
                <a:satMod val="130000"/>
                <a:lumMod val="92000"/>
              </a:schemeClr>
            </a:gs>
            <a:gs pos="100000">
              <a:schemeClr val="accent1">
                <a:hueOff val="0"/>
                <a:satOff val="0"/>
                <a:lumOff val="0"/>
                <a:alphaOff val="0"/>
                <a:shade val="76000"/>
                <a:satMod val="130000"/>
                <a:lumMod val="88000"/>
              </a:schemeClr>
            </a:gs>
          </a:gsLst>
          <a:lin ang="5400000" scaled="0"/>
        </a:gradFill>
        <a:ln>
          <a:noFill/>
        </a:ln>
        <a:effectLst/>
      </dsp:spPr>
      <dsp:style>
        <a:lnRef idx="0">
          <a:scrgbClr r="0" g="0" b="0"/>
        </a:lnRef>
        <a:fillRef idx="3">
          <a:scrgbClr r="0" g="0" b="0"/>
        </a:fillRef>
        <a:effectRef idx="3">
          <a:scrgbClr r="0" g="0" b="0"/>
        </a:effectRef>
        <a:fontRef idx="minor">
          <a:schemeClr val="lt1"/>
        </a:fontRef>
      </dsp:style>
    </dsp:sp>
    <dsp:sp modelId="{1B25FBE1-DD3E-0F4B-81E3-DEF90356557E}">
      <dsp:nvSpPr>
        <dsp:cNvPr id="0" name=""/>
        <dsp:cNvSpPr/>
      </dsp:nvSpPr>
      <dsp:spPr>
        <a:xfrm>
          <a:off x="7711120" y="1993192"/>
          <a:ext cx="2040422" cy="129566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No Lost Vacation Days</a:t>
          </a:r>
        </a:p>
      </dsp:txBody>
      <dsp:txXfrm>
        <a:off x="7749069" y="2031141"/>
        <a:ext cx="1964524" cy="12197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8EF5DE-A34D-4EF5-A0E6-2EECA3537B11}">
      <dsp:nvSpPr>
        <dsp:cNvPr id="0" name=""/>
        <dsp:cNvSpPr/>
      </dsp:nvSpPr>
      <dsp:spPr>
        <a:xfrm>
          <a:off x="0" y="929841"/>
          <a:ext cx="9260155" cy="171663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3AC9E0-5E6B-453B-9DD3-4D04E6D44E71}">
      <dsp:nvSpPr>
        <dsp:cNvPr id="0" name=""/>
        <dsp:cNvSpPr/>
      </dsp:nvSpPr>
      <dsp:spPr>
        <a:xfrm>
          <a:off x="519280" y="1316082"/>
          <a:ext cx="944146" cy="9441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90F73FE-7F49-4CC2-AA70-57D2982082FD}">
      <dsp:nvSpPr>
        <dsp:cNvPr id="0" name=""/>
        <dsp:cNvSpPr/>
      </dsp:nvSpPr>
      <dsp:spPr>
        <a:xfrm>
          <a:off x="1982707" y="929841"/>
          <a:ext cx="7277447" cy="1716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1677" tIns="181677" rIns="181677" bIns="181677" numCol="1" spcCol="1270" anchor="ctr" anchorCtr="0">
          <a:noAutofit/>
        </a:bodyPr>
        <a:lstStyle/>
        <a:p>
          <a:pPr marL="0" lvl="0" indent="0" algn="l" defTabSz="1111250">
            <a:lnSpc>
              <a:spcPct val="90000"/>
            </a:lnSpc>
            <a:spcBef>
              <a:spcPct val="0"/>
            </a:spcBef>
            <a:spcAft>
              <a:spcPct val="35000"/>
            </a:spcAft>
            <a:buNone/>
          </a:pPr>
          <a:r>
            <a:rPr lang="en-US" sz="2500" kern="1200" dirty="0"/>
            <a:t>Fitbits for All Employees</a:t>
          </a:r>
        </a:p>
      </dsp:txBody>
      <dsp:txXfrm>
        <a:off x="1982707" y="929841"/>
        <a:ext cx="7277447" cy="1716630"/>
      </dsp:txXfrm>
    </dsp:sp>
    <dsp:sp modelId="{2922FCBE-7859-46CE-9DE6-09B8B504B21D}">
      <dsp:nvSpPr>
        <dsp:cNvPr id="0" name=""/>
        <dsp:cNvSpPr/>
      </dsp:nvSpPr>
      <dsp:spPr>
        <a:xfrm>
          <a:off x="0" y="3075628"/>
          <a:ext cx="9260155" cy="171663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25DE87-7004-442C-BE0D-16DFB7379A13}">
      <dsp:nvSpPr>
        <dsp:cNvPr id="0" name=""/>
        <dsp:cNvSpPr/>
      </dsp:nvSpPr>
      <dsp:spPr>
        <a:xfrm>
          <a:off x="519280" y="3461870"/>
          <a:ext cx="944146" cy="9441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237EDC8-9570-490D-AFDC-45E0DE64C77E}">
      <dsp:nvSpPr>
        <dsp:cNvPr id="0" name=""/>
        <dsp:cNvSpPr/>
      </dsp:nvSpPr>
      <dsp:spPr>
        <a:xfrm>
          <a:off x="1982707" y="3075628"/>
          <a:ext cx="7277447" cy="1716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1677" tIns="181677" rIns="181677" bIns="181677" numCol="1" spcCol="1270" anchor="ctr" anchorCtr="0">
          <a:noAutofit/>
        </a:bodyPr>
        <a:lstStyle/>
        <a:p>
          <a:pPr marL="0" lvl="0" indent="0" algn="l" defTabSz="1111250">
            <a:lnSpc>
              <a:spcPct val="90000"/>
            </a:lnSpc>
            <a:spcBef>
              <a:spcPct val="0"/>
            </a:spcBef>
            <a:spcAft>
              <a:spcPct val="35000"/>
            </a:spcAft>
            <a:buNone/>
          </a:pPr>
          <a:r>
            <a:rPr lang="en-US" sz="2500" kern="1200" dirty="0"/>
            <a:t>Weekly Step Count Contests With Prizes</a:t>
          </a:r>
        </a:p>
      </dsp:txBody>
      <dsp:txXfrm>
        <a:off x="1982707" y="3075628"/>
        <a:ext cx="7277447" cy="171663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4DCCDF-F459-9442-B7D8-B4D9023DC429}" type="datetimeFigureOut">
              <a:rPr lang="en-US" smtClean="0"/>
              <a:t>3/26/21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D8FED8-029F-A04A-B932-D9A6D0087A1A}" type="slidenum">
              <a:rPr lang="en-US" smtClean="0"/>
              <a:t>‹#›</a:t>
            </a:fld>
            <a:endParaRPr lang="en-US" dirty="0"/>
          </a:p>
        </p:txBody>
      </p:sp>
    </p:spTree>
    <p:extLst>
      <p:ext uri="{BB962C8B-B14F-4D97-AF65-F5344CB8AC3E}">
        <p14:creationId xmlns:p14="http://schemas.microsoft.com/office/powerpoint/2010/main" val="319991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Center for American Progress estimates that replacing a single employee costs approximately 20% of that employee’s salary</a:t>
            </a:r>
            <a:endParaRPr lang="en-US" dirty="0"/>
          </a:p>
        </p:txBody>
      </p:sp>
      <p:sp>
        <p:nvSpPr>
          <p:cNvPr id="4" name="Slide Number Placeholder 3"/>
          <p:cNvSpPr>
            <a:spLocks noGrp="1"/>
          </p:cNvSpPr>
          <p:nvPr>
            <p:ph type="sldNum" sz="quarter" idx="5"/>
          </p:nvPr>
        </p:nvSpPr>
        <p:spPr/>
        <p:txBody>
          <a:bodyPr/>
          <a:lstStyle/>
          <a:p>
            <a:fld id="{F0D8FED8-029F-A04A-B932-D9A6D0087A1A}" type="slidenum">
              <a:rPr lang="en-US" smtClean="0"/>
              <a:t>3</a:t>
            </a:fld>
            <a:endParaRPr lang="en-US" dirty="0"/>
          </a:p>
        </p:txBody>
      </p:sp>
    </p:spTree>
    <p:extLst>
      <p:ext uri="{BB962C8B-B14F-4D97-AF65-F5344CB8AC3E}">
        <p14:creationId xmlns:p14="http://schemas.microsoft.com/office/powerpoint/2010/main" val="11048892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Managers responsible for distributing fitbits. Please encourage your team members to participate. </a:t>
            </a:r>
          </a:p>
        </p:txBody>
      </p:sp>
      <p:sp>
        <p:nvSpPr>
          <p:cNvPr id="4" name="Slide Number Placeholder 3"/>
          <p:cNvSpPr>
            <a:spLocks noGrp="1"/>
          </p:cNvSpPr>
          <p:nvPr>
            <p:ph type="sldNum" sz="quarter" idx="5"/>
          </p:nvPr>
        </p:nvSpPr>
        <p:spPr/>
        <p:txBody>
          <a:bodyPr/>
          <a:lstStyle/>
          <a:p>
            <a:fld id="{F0D8FED8-029F-A04A-B932-D9A6D0087A1A}" type="slidenum">
              <a:rPr lang="en-US" smtClean="0"/>
              <a:t>18</a:t>
            </a:fld>
            <a:endParaRPr lang="en-US" dirty="0"/>
          </a:p>
        </p:txBody>
      </p:sp>
    </p:spTree>
    <p:extLst>
      <p:ext uri="{BB962C8B-B14F-4D97-AF65-F5344CB8AC3E}">
        <p14:creationId xmlns:p14="http://schemas.microsoft.com/office/powerpoint/2010/main" val="39789133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Managers will be expected to check in regularly with team members to schedule time off and ensure adequate coverage. Upper leadership will check in with managers to ensure they take their vacation days as well. This initiative is the most important and impactful!</a:t>
            </a:r>
          </a:p>
        </p:txBody>
      </p:sp>
      <p:sp>
        <p:nvSpPr>
          <p:cNvPr id="4" name="Slide Number Placeholder 3"/>
          <p:cNvSpPr>
            <a:spLocks noGrp="1"/>
          </p:cNvSpPr>
          <p:nvPr>
            <p:ph type="sldNum" sz="quarter" idx="5"/>
          </p:nvPr>
        </p:nvSpPr>
        <p:spPr/>
        <p:txBody>
          <a:bodyPr/>
          <a:lstStyle/>
          <a:p>
            <a:fld id="{F0D8FED8-029F-A04A-B932-D9A6D0087A1A}" type="slidenum">
              <a:rPr lang="en-US" smtClean="0"/>
              <a:t>19</a:t>
            </a:fld>
            <a:endParaRPr lang="en-US" dirty="0"/>
          </a:p>
        </p:txBody>
      </p:sp>
    </p:spTree>
    <p:extLst>
      <p:ext uri="{BB962C8B-B14F-4D97-AF65-F5344CB8AC3E}">
        <p14:creationId xmlns:p14="http://schemas.microsoft.com/office/powerpoint/2010/main" val="20016229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the year, employees will take the stress survey again, hopefully with improved results!</a:t>
            </a:r>
          </a:p>
        </p:txBody>
      </p:sp>
      <p:sp>
        <p:nvSpPr>
          <p:cNvPr id="4" name="Slide Number Placeholder 3"/>
          <p:cNvSpPr>
            <a:spLocks noGrp="1"/>
          </p:cNvSpPr>
          <p:nvPr>
            <p:ph type="sldNum" sz="quarter" idx="5"/>
          </p:nvPr>
        </p:nvSpPr>
        <p:spPr/>
        <p:txBody>
          <a:bodyPr/>
          <a:lstStyle/>
          <a:p>
            <a:fld id="{F0D8FED8-029F-A04A-B932-D9A6D0087A1A}" type="slidenum">
              <a:rPr lang="en-US" smtClean="0"/>
              <a:t>20</a:t>
            </a:fld>
            <a:endParaRPr lang="en-US" dirty="0"/>
          </a:p>
        </p:txBody>
      </p:sp>
    </p:spTree>
    <p:extLst>
      <p:ext uri="{BB962C8B-B14F-4D97-AF65-F5344CB8AC3E}">
        <p14:creationId xmlns:p14="http://schemas.microsoft.com/office/powerpoint/2010/main" val="1472981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Baseline numbers are from 1256 respondents in the US to the global health and wellness survey between 2015 and 2019, in the US. We are making the assumption that our employees experience stress at similar levels across the organization. The survey asked questions about several areas of daily life such as stress levels, time spent on passions, average daily steps, yearly awards, and others. We have focused our analysis only on those areas that can be reasonably affected through workplace initiatives. </a:t>
            </a:r>
          </a:p>
        </p:txBody>
      </p:sp>
      <p:sp>
        <p:nvSpPr>
          <p:cNvPr id="4" name="Slide Number Placeholder 3"/>
          <p:cNvSpPr>
            <a:spLocks noGrp="1"/>
          </p:cNvSpPr>
          <p:nvPr>
            <p:ph type="sldNum" sz="quarter" idx="5"/>
          </p:nvPr>
        </p:nvSpPr>
        <p:spPr/>
        <p:txBody>
          <a:bodyPr/>
          <a:lstStyle/>
          <a:p>
            <a:fld id="{F0D8FED8-029F-A04A-B932-D9A6D0087A1A}" type="slidenum">
              <a:rPr lang="en-US" smtClean="0"/>
              <a:t>4</a:t>
            </a:fld>
            <a:endParaRPr lang="en-US" dirty="0"/>
          </a:p>
        </p:txBody>
      </p:sp>
    </p:spTree>
    <p:extLst>
      <p:ext uri="{BB962C8B-B14F-4D97-AF65-F5344CB8AC3E}">
        <p14:creationId xmlns:p14="http://schemas.microsoft.com/office/powerpoint/2010/main" val="2849217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Though the connection here was not as strong, stress free people are more likely to report always finishing their “to do” lists while those experiencing extreme stress are more likely to report very rarely finishing their lists.</a:t>
            </a:r>
          </a:p>
        </p:txBody>
      </p:sp>
      <p:sp>
        <p:nvSpPr>
          <p:cNvPr id="4" name="Slide Number Placeholder 3"/>
          <p:cNvSpPr>
            <a:spLocks noGrp="1"/>
          </p:cNvSpPr>
          <p:nvPr>
            <p:ph type="sldNum" sz="quarter" idx="5"/>
          </p:nvPr>
        </p:nvSpPr>
        <p:spPr/>
        <p:txBody>
          <a:bodyPr/>
          <a:lstStyle/>
          <a:p>
            <a:fld id="{F0D8FED8-029F-A04A-B932-D9A6D0087A1A}" type="slidenum">
              <a:rPr lang="en-US" smtClean="0"/>
              <a:t>8</a:t>
            </a:fld>
            <a:endParaRPr lang="en-US" dirty="0"/>
          </a:p>
        </p:txBody>
      </p:sp>
    </p:spTree>
    <p:extLst>
      <p:ext uri="{BB962C8B-B14F-4D97-AF65-F5344CB8AC3E}">
        <p14:creationId xmlns:p14="http://schemas.microsoft.com/office/powerpoint/2010/main" val="751128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title to: Stress Free people tend to take 8-10K steps every day, while Extreme Stress people tend to take less than 5K steps every day</a:t>
            </a:r>
          </a:p>
        </p:txBody>
      </p:sp>
      <p:sp>
        <p:nvSpPr>
          <p:cNvPr id="4" name="Slide Number Placeholder 3"/>
          <p:cNvSpPr>
            <a:spLocks noGrp="1"/>
          </p:cNvSpPr>
          <p:nvPr>
            <p:ph type="sldNum" sz="quarter" idx="5"/>
          </p:nvPr>
        </p:nvSpPr>
        <p:spPr/>
        <p:txBody>
          <a:bodyPr/>
          <a:lstStyle/>
          <a:p>
            <a:fld id="{F0D8FED8-029F-A04A-B932-D9A6D0087A1A}" type="slidenum">
              <a:rPr lang="en-US" smtClean="0"/>
              <a:t>12</a:t>
            </a:fld>
            <a:endParaRPr lang="en-US" dirty="0"/>
          </a:p>
        </p:txBody>
      </p:sp>
    </p:spTree>
    <p:extLst>
      <p:ext uri="{BB962C8B-B14F-4D97-AF65-F5344CB8AC3E}">
        <p14:creationId xmlns:p14="http://schemas.microsoft.com/office/powerpoint/2010/main" val="1206471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Unused vacation days are the most obvious culprit for increasing stress levels. Moderate to stress-free individuals account for 41% of those surveyed but only 31% of the unused vacation days. Contrast that with those experiencing 3 or more hours of stress per day, who make up 59% of those surveyed and a whopping 69% of the unused vacation days! Ensuring that employees use all of their vacation days could potentially reduce stress levels by 20% without addressing any of the other factors.</a:t>
            </a:r>
          </a:p>
        </p:txBody>
      </p:sp>
      <p:sp>
        <p:nvSpPr>
          <p:cNvPr id="4" name="Slide Number Placeholder 3"/>
          <p:cNvSpPr>
            <a:spLocks noGrp="1"/>
          </p:cNvSpPr>
          <p:nvPr>
            <p:ph type="sldNum" sz="quarter" idx="5"/>
          </p:nvPr>
        </p:nvSpPr>
        <p:spPr/>
        <p:txBody>
          <a:bodyPr/>
          <a:lstStyle/>
          <a:p>
            <a:fld id="{F0D8FED8-029F-A04A-B932-D9A6D0087A1A}" type="slidenum">
              <a:rPr lang="en-US" smtClean="0"/>
              <a:t>13</a:t>
            </a:fld>
            <a:endParaRPr lang="en-US" dirty="0"/>
          </a:p>
        </p:txBody>
      </p:sp>
    </p:spTree>
    <p:extLst>
      <p:ext uri="{BB962C8B-B14F-4D97-AF65-F5344CB8AC3E}">
        <p14:creationId xmlns:p14="http://schemas.microsoft.com/office/powerpoint/2010/main" val="3828647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will be anonymous. A link will be sent via email from HR.</a:t>
            </a:r>
          </a:p>
        </p:txBody>
      </p:sp>
      <p:sp>
        <p:nvSpPr>
          <p:cNvPr id="4" name="Slide Number Placeholder 3"/>
          <p:cNvSpPr>
            <a:spLocks noGrp="1"/>
          </p:cNvSpPr>
          <p:nvPr>
            <p:ph type="sldNum" sz="quarter" idx="5"/>
          </p:nvPr>
        </p:nvSpPr>
        <p:spPr/>
        <p:txBody>
          <a:bodyPr/>
          <a:lstStyle/>
          <a:p>
            <a:fld id="{F0D8FED8-029F-A04A-B932-D9A6D0087A1A}" type="slidenum">
              <a:rPr lang="en-US" smtClean="0"/>
              <a:t>14</a:t>
            </a:fld>
            <a:endParaRPr lang="en-US" dirty="0"/>
          </a:p>
        </p:txBody>
      </p:sp>
    </p:spTree>
    <p:extLst>
      <p:ext uri="{BB962C8B-B14F-4D97-AF65-F5344CB8AC3E}">
        <p14:creationId xmlns:p14="http://schemas.microsoft.com/office/powerpoint/2010/main" val="759756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of course, we do want to address these other factors as well</a:t>
            </a:r>
          </a:p>
        </p:txBody>
      </p:sp>
      <p:sp>
        <p:nvSpPr>
          <p:cNvPr id="4" name="Slide Number Placeholder 3"/>
          <p:cNvSpPr>
            <a:spLocks noGrp="1"/>
          </p:cNvSpPr>
          <p:nvPr>
            <p:ph type="sldNum" sz="quarter" idx="5"/>
          </p:nvPr>
        </p:nvSpPr>
        <p:spPr/>
        <p:txBody>
          <a:bodyPr/>
          <a:lstStyle/>
          <a:p>
            <a:fld id="{F0D8FED8-029F-A04A-B932-D9A6D0087A1A}" type="slidenum">
              <a:rPr lang="en-US" smtClean="0"/>
              <a:t>15</a:t>
            </a:fld>
            <a:endParaRPr lang="en-US" dirty="0"/>
          </a:p>
        </p:txBody>
      </p:sp>
    </p:spTree>
    <p:extLst>
      <p:ext uri="{BB962C8B-B14F-4D97-AF65-F5344CB8AC3E}">
        <p14:creationId xmlns:p14="http://schemas.microsoft.com/office/powerpoint/2010/main" val="3798767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20% Project</a:t>
            </a:r>
            <a:r>
              <a:rPr lang="en-US" sz="1200" b="0" i="0" kern="1200" dirty="0">
                <a:solidFill>
                  <a:schemeClr val="tx1"/>
                </a:solidFill>
                <a:effectLst/>
                <a:latin typeface="+mn-lt"/>
                <a:ea typeface="+mn-ea"/>
                <a:cs typeface="+mn-cs"/>
              </a:rPr>
              <a:t> is an initiative where company employees are allocated twenty-percent of their paid work time to pursue personal projects. </a:t>
            </a:r>
            <a:endParaRPr lang="en-US" dirty="0"/>
          </a:p>
        </p:txBody>
      </p:sp>
      <p:sp>
        <p:nvSpPr>
          <p:cNvPr id="4" name="Slide Number Placeholder 3"/>
          <p:cNvSpPr>
            <a:spLocks noGrp="1"/>
          </p:cNvSpPr>
          <p:nvPr>
            <p:ph type="sldNum" sz="quarter" idx="5"/>
          </p:nvPr>
        </p:nvSpPr>
        <p:spPr/>
        <p:txBody>
          <a:bodyPr/>
          <a:lstStyle/>
          <a:p>
            <a:fld id="{F0D8FED8-029F-A04A-B932-D9A6D0087A1A}" type="slidenum">
              <a:rPr lang="en-US" smtClean="0"/>
              <a:t>16</a:t>
            </a:fld>
            <a:endParaRPr lang="en-US" dirty="0"/>
          </a:p>
        </p:txBody>
      </p:sp>
    </p:spTree>
    <p:extLst>
      <p:ext uri="{BB962C8B-B14F-4D97-AF65-F5344CB8AC3E}">
        <p14:creationId xmlns:p14="http://schemas.microsoft.com/office/powerpoint/2010/main" val="3022959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will be an announcement made in the company newsletter. No action necessary from management other than encouraging employees to eat. Managers who provide snacks to their teams should consider providing fruit and veggies as opposed to chips and cookies.</a:t>
            </a:r>
          </a:p>
        </p:txBody>
      </p:sp>
      <p:sp>
        <p:nvSpPr>
          <p:cNvPr id="4" name="Slide Number Placeholder 3"/>
          <p:cNvSpPr>
            <a:spLocks noGrp="1"/>
          </p:cNvSpPr>
          <p:nvPr>
            <p:ph type="sldNum" sz="quarter" idx="5"/>
          </p:nvPr>
        </p:nvSpPr>
        <p:spPr/>
        <p:txBody>
          <a:bodyPr/>
          <a:lstStyle/>
          <a:p>
            <a:fld id="{F0D8FED8-029F-A04A-B932-D9A6D0087A1A}" type="slidenum">
              <a:rPr lang="en-US" smtClean="0"/>
              <a:t>17</a:t>
            </a:fld>
            <a:endParaRPr lang="en-US" dirty="0"/>
          </a:p>
        </p:txBody>
      </p:sp>
    </p:spTree>
    <p:extLst>
      <p:ext uri="{BB962C8B-B14F-4D97-AF65-F5344CB8AC3E}">
        <p14:creationId xmlns:p14="http://schemas.microsoft.com/office/powerpoint/2010/main" val="987585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F39C4D4-2C6F-C441-86C4-E483EF47854D}" type="datetimeFigureOut">
              <a:rPr lang="en-US" smtClean="0"/>
              <a:t>3/26/21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rIns="45720"/>
          <a:lstStyle/>
          <a:p>
            <a:fld id="{ADBA20CD-3D44-114E-9369-15F43AF980BF}" type="slidenum">
              <a:rPr lang="en-US" smtClean="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730799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39C4D4-2C6F-C441-86C4-E483EF47854D}" type="datetimeFigureOut">
              <a:rPr lang="en-US" smtClean="0"/>
              <a:t>3/26/21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DBA20CD-3D44-114E-9369-15F43AF980BF}" type="slidenum">
              <a:rPr lang="en-US" smtClean="0"/>
              <a:t>‹#›</a:t>
            </a:fld>
            <a:endParaRPr lang="en-US" dirty="0"/>
          </a:p>
        </p:txBody>
      </p:sp>
    </p:spTree>
    <p:extLst>
      <p:ext uri="{BB962C8B-B14F-4D97-AF65-F5344CB8AC3E}">
        <p14:creationId xmlns:p14="http://schemas.microsoft.com/office/powerpoint/2010/main" val="3914191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39C4D4-2C6F-C441-86C4-E483EF47854D}" type="datetimeFigureOut">
              <a:rPr lang="en-US" smtClean="0"/>
              <a:t>3/26/21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DBA20CD-3D44-114E-9369-15F43AF980BF}" type="slidenum">
              <a:rPr lang="en-US" smtClean="0"/>
              <a:t>‹#›</a:t>
            </a:fld>
            <a:endParaRPr lang="en-US" dirty="0"/>
          </a:p>
        </p:txBody>
      </p:sp>
    </p:spTree>
    <p:extLst>
      <p:ext uri="{BB962C8B-B14F-4D97-AF65-F5344CB8AC3E}">
        <p14:creationId xmlns:p14="http://schemas.microsoft.com/office/powerpoint/2010/main" val="2951808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39C4D4-2C6F-C441-86C4-E483EF47854D}" type="datetimeFigureOut">
              <a:rPr lang="en-US" smtClean="0"/>
              <a:t>3/26/21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DBA20CD-3D44-114E-9369-15F43AF980BF}" type="slidenum">
              <a:rPr lang="en-US" smtClean="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737592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39C4D4-2C6F-C441-86C4-E483EF47854D}" type="datetimeFigureOut">
              <a:rPr lang="en-US" smtClean="0"/>
              <a:t>3/26/21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DBA20CD-3D44-114E-9369-15F43AF980BF}" type="slidenum">
              <a:rPr lang="en-US" smtClean="0"/>
              <a:t>‹#›</a:t>
            </a:fld>
            <a:endParaRPr lang="en-US" dirty="0"/>
          </a:p>
        </p:txBody>
      </p:sp>
    </p:spTree>
    <p:extLst>
      <p:ext uri="{BB962C8B-B14F-4D97-AF65-F5344CB8AC3E}">
        <p14:creationId xmlns:p14="http://schemas.microsoft.com/office/powerpoint/2010/main" val="865809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F39C4D4-2C6F-C441-86C4-E483EF47854D}" type="datetimeFigureOut">
              <a:rPr lang="en-US" smtClean="0"/>
              <a:t>3/26/21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DBA20CD-3D44-114E-9369-15F43AF980BF}" type="slidenum">
              <a:rPr lang="en-US" smtClean="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559031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39C4D4-2C6F-C441-86C4-E483EF47854D}" type="datetimeFigureOut">
              <a:rPr lang="en-US" smtClean="0"/>
              <a:t>3/26/21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DBA20CD-3D44-114E-9369-15F43AF980BF}" type="slidenum">
              <a:rPr lang="en-US" smtClean="0"/>
              <a:t>‹#›</a:t>
            </a:fld>
            <a:endParaRPr lang="en-US" dirty="0"/>
          </a:p>
        </p:txBody>
      </p:sp>
    </p:spTree>
    <p:extLst>
      <p:ext uri="{BB962C8B-B14F-4D97-AF65-F5344CB8AC3E}">
        <p14:creationId xmlns:p14="http://schemas.microsoft.com/office/powerpoint/2010/main" val="3923847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F39C4D4-2C6F-C441-86C4-E483EF47854D}" type="datetimeFigureOut">
              <a:rPr lang="en-US" smtClean="0"/>
              <a:t>3/26/21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DBA20CD-3D44-114E-9369-15F43AF980BF}" type="slidenum">
              <a:rPr lang="en-US" smtClean="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858350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5F39C4D4-2C6F-C441-86C4-E483EF47854D}" type="datetimeFigureOut">
              <a:rPr lang="en-US" smtClean="0"/>
              <a:t>3/26/21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DBA20CD-3D44-114E-9369-15F43AF980BF}" type="slidenum">
              <a:rPr lang="en-US" smtClean="0"/>
              <a:t>‹#›</a:t>
            </a:fld>
            <a:endParaRPr lang="en-US" dirty="0"/>
          </a:p>
        </p:txBody>
      </p:sp>
    </p:spTree>
    <p:extLst>
      <p:ext uri="{BB962C8B-B14F-4D97-AF65-F5344CB8AC3E}">
        <p14:creationId xmlns:p14="http://schemas.microsoft.com/office/powerpoint/2010/main" val="2491979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39C4D4-2C6F-C441-86C4-E483EF47854D}" type="datetimeFigureOut">
              <a:rPr lang="en-US" smtClean="0"/>
              <a:t>3/26/21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DBA20CD-3D44-114E-9369-15F43AF980BF}" type="slidenum">
              <a:rPr lang="en-US" smtClean="0"/>
              <a:t>‹#›</a:t>
            </a:fld>
            <a:endParaRPr lang="en-US" dirty="0"/>
          </a:p>
        </p:txBody>
      </p:sp>
    </p:spTree>
    <p:extLst>
      <p:ext uri="{BB962C8B-B14F-4D97-AF65-F5344CB8AC3E}">
        <p14:creationId xmlns:p14="http://schemas.microsoft.com/office/powerpoint/2010/main" val="26200167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39C4D4-2C6F-C441-86C4-E483EF47854D}" type="datetimeFigureOut">
              <a:rPr lang="en-US" smtClean="0"/>
              <a:t>3/26/21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DBA20CD-3D44-114E-9369-15F43AF980BF}" type="slidenum">
              <a:rPr lang="en-US" smtClean="0"/>
              <a:t>‹#›</a:t>
            </a:fld>
            <a:endParaRPr lang="en-US" dirty="0"/>
          </a:p>
        </p:txBody>
      </p:sp>
    </p:spTree>
    <p:extLst>
      <p:ext uri="{BB962C8B-B14F-4D97-AF65-F5344CB8AC3E}">
        <p14:creationId xmlns:p14="http://schemas.microsoft.com/office/powerpoint/2010/main" val="3617785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5F39C4D4-2C6F-C441-86C4-E483EF47854D}" type="datetimeFigureOut">
              <a:rPr lang="en-US" smtClean="0"/>
              <a:t>3/26/21</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ADBA20CD-3D44-114E-9369-15F43AF980BF}" type="slidenum">
              <a:rPr lang="en-US" smtClean="0"/>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75191214"/>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6.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png"/><Relationship Id="rId7" Type="http://schemas.openxmlformats.org/officeDocument/2006/relationships/diagramQuickStyle" Target="../diagrams/quickStyle2.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3.png"/><Relationship Id="rId9" Type="http://schemas.microsoft.com/office/2007/relationships/diagramDrawing" Target="../diagrams/drawing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1.jpeg"/><Relationship Id="rId7" Type="http://schemas.openxmlformats.org/officeDocument/2006/relationships/diagramLayout" Target="../diagrams/layout3.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Data" Target="../diagrams/data3.xml"/><Relationship Id="rId5" Type="http://schemas.openxmlformats.org/officeDocument/2006/relationships/image" Target="../media/image3.png"/><Relationship Id="rId10" Type="http://schemas.microsoft.com/office/2007/relationships/diagramDrawing" Target="../diagrams/drawing3.xml"/><Relationship Id="rId4" Type="http://schemas.openxmlformats.org/officeDocument/2006/relationships/image" Target="../media/image2.png"/><Relationship Id="rId9" Type="http://schemas.openxmlformats.org/officeDocument/2006/relationships/diagramColors" Target="../diagrams/colors3.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74BCC-5A6B-AA49-8B6B-65E53C666A1E}"/>
              </a:ext>
            </a:extLst>
          </p:cNvPr>
          <p:cNvSpPr>
            <a:spLocks noGrp="1"/>
          </p:cNvSpPr>
          <p:nvPr>
            <p:ph type="ctrTitle"/>
          </p:nvPr>
        </p:nvSpPr>
        <p:spPr>
          <a:xfrm>
            <a:off x="4038600" y="1939159"/>
            <a:ext cx="7644627" cy="2751086"/>
          </a:xfrm>
        </p:spPr>
        <p:txBody>
          <a:bodyPr>
            <a:normAutofit/>
          </a:bodyPr>
          <a:lstStyle/>
          <a:p>
            <a:r>
              <a:rPr lang="en-US" dirty="0"/>
              <a:t>Employee Stress Level Reduction</a:t>
            </a:r>
          </a:p>
        </p:txBody>
      </p:sp>
    </p:spTree>
    <p:extLst>
      <p:ext uri="{BB962C8B-B14F-4D97-AF65-F5344CB8AC3E}">
        <p14:creationId xmlns:p14="http://schemas.microsoft.com/office/powerpoint/2010/main" val="7194385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16">
            <a:extLst>
              <a:ext uri="{FF2B5EF4-FFF2-40B4-BE49-F238E27FC236}">
                <a16:creationId xmlns:a16="http://schemas.microsoft.com/office/drawing/2014/main" id="{9A926BDB-98EF-43B0-A66B-1A6EF8FB2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A722A754-56A5-43DA-ADE3-C2704FABA2D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67" y="0"/>
            <a:ext cx="12189867" cy="6858000"/>
          </a:xfrm>
          <a:prstGeom prst="rect">
            <a:avLst/>
          </a:prstGeom>
          <a:solidFill>
            <a:srgbClr val="606041"/>
          </a:solidFill>
        </p:spPr>
      </p:pic>
      <p:sp>
        <p:nvSpPr>
          <p:cNvPr id="21" name="Rectangle 20">
            <a:extLst>
              <a:ext uri="{FF2B5EF4-FFF2-40B4-BE49-F238E27FC236}">
                <a16:creationId xmlns:a16="http://schemas.microsoft.com/office/drawing/2014/main" id="{90FADDEF-2C10-4B0B-868E-6A655B67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7AF23"/>
            </a:solidFill>
            <a:miter lim="800000"/>
          </a:ln>
          <a:effectLst>
            <a:outerShdw blurRad="76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Chart, bar chart&#10;&#10;Description automatically generated">
            <a:extLst>
              <a:ext uri="{FF2B5EF4-FFF2-40B4-BE49-F238E27FC236}">
                <a16:creationId xmlns:a16="http://schemas.microsoft.com/office/drawing/2014/main" id="{9F6EDB8C-CF3B-0245-81CD-7CB3B7517AD4}"/>
              </a:ext>
            </a:extLst>
          </p:cNvPr>
          <p:cNvPicPr>
            <a:picLocks noChangeAspect="1"/>
          </p:cNvPicPr>
          <p:nvPr/>
        </p:nvPicPr>
        <p:blipFill>
          <a:blip r:embed="rId3"/>
          <a:stretch>
            <a:fillRect/>
          </a:stretch>
        </p:blipFill>
        <p:spPr>
          <a:xfrm>
            <a:off x="1839671" y="563541"/>
            <a:ext cx="8406016" cy="5611014"/>
          </a:xfrm>
          <a:prstGeom prst="rect">
            <a:avLst/>
          </a:prstGeom>
        </p:spPr>
      </p:pic>
      <p:sp>
        <p:nvSpPr>
          <p:cNvPr id="4" name="TextBox 3">
            <a:extLst>
              <a:ext uri="{FF2B5EF4-FFF2-40B4-BE49-F238E27FC236}">
                <a16:creationId xmlns:a16="http://schemas.microsoft.com/office/drawing/2014/main" id="{4ADA90EF-191C-CC42-8055-CEA5F904CBA3}"/>
              </a:ext>
            </a:extLst>
          </p:cNvPr>
          <p:cNvSpPr txBox="1"/>
          <p:nvPr/>
        </p:nvSpPr>
        <p:spPr>
          <a:xfrm>
            <a:off x="2434788" y="3429000"/>
            <a:ext cx="595035" cy="338554"/>
          </a:xfrm>
          <a:prstGeom prst="rect">
            <a:avLst/>
          </a:prstGeom>
          <a:noFill/>
        </p:spPr>
        <p:txBody>
          <a:bodyPr wrap="none" rtlCol="0">
            <a:spAutoFit/>
          </a:bodyPr>
          <a:lstStyle/>
          <a:p>
            <a:r>
              <a:rPr lang="en-US" sz="1600" dirty="0">
                <a:solidFill>
                  <a:schemeClr val="bg1"/>
                </a:solidFill>
              </a:rPr>
              <a:t>24%</a:t>
            </a:r>
          </a:p>
        </p:txBody>
      </p:sp>
      <p:sp>
        <p:nvSpPr>
          <p:cNvPr id="5" name="TextBox 4">
            <a:extLst>
              <a:ext uri="{FF2B5EF4-FFF2-40B4-BE49-F238E27FC236}">
                <a16:creationId xmlns:a16="http://schemas.microsoft.com/office/drawing/2014/main" id="{2C44030C-4C1B-1F4A-AD9A-A0E8C0EDC06F}"/>
              </a:ext>
            </a:extLst>
          </p:cNvPr>
          <p:cNvSpPr txBox="1"/>
          <p:nvPr/>
        </p:nvSpPr>
        <p:spPr>
          <a:xfrm>
            <a:off x="2434788" y="5585551"/>
            <a:ext cx="595034" cy="338554"/>
          </a:xfrm>
          <a:prstGeom prst="rect">
            <a:avLst/>
          </a:prstGeom>
          <a:noFill/>
        </p:spPr>
        <p:txBody>
          <a:bodyPr wrap="square" rtlCol="0">
            <a:spAutoFit/>
          </a:bodyPr>
          <a:lstStyle/>
          <a:p>
            <a:r>
              <a:rPr lang="en-US" sz="1600" dirty="0"/>
              <a:t>10%</a:t>
            </a:r>
          </a:p>
        </p:txBody>
      </p:sp>
      <p:sp>
        <p:nvSpPr>
          <p:cNvPr id="2" name="Rectangle 1">
            <a:extLst>
              <a:ext uri="{FF2B5EF4-FFF2-40B4-BE49-F238E27FC236}">
                <a16:creationId xmlns:a16="http://schemas.microsoft.com/office/drawing/2014/main" id="{222D97B8-3882-1C43-A2E6-9801CF4AFEA9}"/>
              </a:ext>
            </a:extLst>
          </p:cNvPr>
          <p:cNvSpPr/>
          <p:nvPr/>
        </p:nvSpPr>
        <p:spPr>
          <a:xfrm>
            <a:off x="2357610" y="643467"/>
            <a:ext cx="7359267" cy="43618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Extreme stress individuals 14% more likely to report spending 0 hours per day on passion projects</a:t>
            </a:r>
          </a:p>
        </p:txBody>
      </p:sp>
      <p:sp>
        <p:nvSpPr>
          <p:cNvPr id="6" name="TextBox 5">
            <a:extLst>
              <a:ext uri="{FF2B5EF4-FFF2-40B4-BE49-F238E27FC236}">
                <a16:creationId xmlns:a16="http://schemas.microsoft.com/office/drawing/2014/main" id="{928892AF-D597-A147-A738-06A132FEE962}"/>
              </a:ext>
            </a:extLst>
          </p:cNvPr>
          <p:cNvSpPr txBox="1"/>
          <p:nvPr/>
        </p:nvSpPr>
        <p:spPr>
          <a:xfrm>
            <a:off x="4026987" y="6153478"/>
            <a:ext cx="3461204" cy="230832"/>
          </a:xfrm>
          <a:prstGeom prst="rect">
            <a:avLst/>
          </a:prstGeom>
          <a:noFill/>
        </p:spPr>
        <p:txBody>
          <a:bodyPr wrap="none" rtlCol="0">
            <a:spAutoFit/>
          </a:bodyPr>
          <a:lstStyle/>
          <a:p>
            <a:r>
              <a:rPr lang="en-US" sz="900" dirty="0">
                <a:solidFill>
                  <a:schemeClr val="bg1"/>
                </a:solidFill>
              </a:rPr>
              <a:t>Hours per day spent doing something you are passionate about </a:t>
            </a:r>
          </a:p>
        </p:txBody>
      </p:sp>
    </p:spTree>
    <p:extLst>
      <p:ext uri="{BB962C8B-B14F-4D97-AF65-F5344CB8AC3E}">
        <p14:creationId xmlns:p14="http://schemas.microsoft.com/office/powerpoint/2010/main" val="216951947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9A926BDB-98EF-43B0-A66B-1A6EF8FB2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9">
            <a:extLst>
              <a:ext uri="{FF2B5EF4-FFF2-40B4-BE49-F238E27FC236}">
                <a16:creationId xmlns:a16="http://schemas.microsoft.com/office/drawing/2014/main" id="{A722A754-56A5-43DA-ADE3-C2704FABA2D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16" name="Rectangle 11">
            <a:extLst>
              <a:ext uri="{FF2B5EF4-FFF2-40B4-BE49-F238E27FC236}">
                <a16:creationId xmlns:a16="http://schemas.microsoft.com/office/drawing/2014/main" id="{90FADDEF-2C10-4B0B-868E-6A655B67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80DE6D"/>
            </a:solidFill>
            <a:miter lim="800000"/>
          </a:ln>
          <a:effectLst>
            <a:outerShdw blurRad="76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Chart, bar chart, histogram&#10;&#10;Description automatically generated">
            <a:extLst>
              <a:ext uri="{FF2B5EF4-FFF2-40B4-BE49-F238E27FC236}">
                <a16:creationId xmlns:a16="http://schemas.microsoft.com/office/drawing/2014/main" id="{667D8120-BED2-0C4B-A117-92B8CA7D44ED}"/>
              </a:ext>
            </a:extLst>
          </p:cNvPr>
          <p:cNvPicPr>
            <a:picLocks noChangeAspect="1"/>
          </p:cNvPicPr>
          <p:nvPr/>
        </p:nvPicPr>
        <p:blipFill>
          <a:blip r:embed="rId3"/>
          <a:stretch>
            <a:fillRect/>
          </a:stretch>
        </p:blipFill>
        <p:spPr>
          <a:xfrm>
            <a:off x="2172714" y="643467"/>
            <a:ext cx="7846571" cy="5571066"/>
          </a:xfrm>
          <a:prstGeom prst="rect">
            <a:avLst/>
          </a:prstGeom>
        </p:spPr>
      </p:pic>
      <p:sp>
        <p:nvSpPr>
          <p:cNvPr id="4" name="Right Arrow 3">
            <a:extLst>
              <a:ext uri="{FF2B5EF4-FFF2-40B4-BE49-F238E27FC236}">
                <a16:creationId xmlns:a16="http://schemas.microsoft.com/office/drawing/2014/main" id="{918B4101-C761-9248-BD5A-B06F41B812A1}"/>
              </a:ext>
            </a:extLst>
          </p:cNvPr>
          <p:cNvSpPr/>
          <p:nvPr/>
        </p:nvSpPr>
        <p:spPr>
          <a:xfrm>
            <a:off x="2357608" y="1916935"/>
            <a:ext cx="770413" cy="187286"/>
          </a:xfrm>
          <a:prstGeom prst="rightArrow">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ACB303CA-7F24-3843-A278-1E14F2EE5475}"/>
              </a:ext>
            </a:extLst>
          </p:cNvPr>
          <p:cNvSpPr/>
          <p:nvPr/>
        </p:nvSpPr>
        <p:spPr>
          <a:xfrm>
            <a:off x="2579825" y="506582"/>
            <a:ext cx="6566055" cy="3811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Stress free individuals much more likely to eat 5 more more fruits or vegetables per day</a:t>
            </a:r>
          </a:p>
        </p:txBody>
      </p:sp>
      <p:sp>
        <p:nvSpPr>
          <p:cNvPr id="5" name="TextBox 4">
            <a:extLst>
              <a:ext uri="{FF2B5EF4-FFF2-40B4-BE49-F238E27FC236}">
                <a16:creationId xmlns:a16="http://schemas.microsoft.com/office/drawing/2014/main" id="{6284DF7A-B16D-C546-9259-B31BCD150A3A}"/>
              </a:ext>
            </a:extLst>
          </p:cNvPr>
          <p:cNvSpPr txBox="1"/>
          <p:nvPr/>
        </p:nvSpPr>
        <p:spPr>
          <a:xfrm>
            <a:off x="5420300" y="6147108"/>
            <a:ext cx="1601721" cy="230832"/>
          </a:xfrm>
          <a:prstGeom prst="rect">
            <a:avLst/>
          </a:prstGeom>
          <a:noFill/>
        </p:spPr>
        <p:txBody>
          <a:bodyPr wrap="none" rtlCol="0">
            <a:spAutoFit/>
          </a:bodyPr>
          <a:lstStyle/>
          <a:p>
            <a:r>
              <a:rPr lang="en-US" sz="900" dirty="0">
                <a:solidFill>
                  <a:schemeClr val="bg1"/>
                </a:solidFill>
              </a:rPr>
              <a:t>Daily Fruit/Vegetable Intake</a:t>
            </a:r>
          </a:p>
        </p:txBody>
      </p:sp>
    </p:spTree>
    <p:extLst>
      <p:ext uri="{BB962C8B-B14F-4D97-AF65-F5344CB8AC3E}">
        <p14:creationId xmlns:p14="http://schemas.microsoft.com/office/powerpoint/2010/main" val="1741945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A926BDB-98EF-43B0-A66B-1A6EF8FB2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A722A754-56A5-43DA-ADE3-C2704FABA2D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15" name="Rectangle 11">
            <a:extLst>
              <a:ext uri="{FF2B5EF4-FFF2-40B4-BE49-F238E27FC236}">
                <a16:creationId xmlns:a16="http://schemas.microsoft.com/office/drawing/2014/main" id="{90FADDEF-2C10-4B0B-868E-6A655B67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EFB222"/>
            </a:solidFill>
            <a:miter lim="800000"/>
          </a:ln>
          <a:effectLst>
            <a:outerShdw blurRad="76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Chart, treemap chart&#10;&#10;Description automatically generated">
            <a:extLst>
              <a:ext uri="{FF2B5EF4-FFF2-40B4-BE49-F238E27FC236}">
                <a16:creationId xmlns:a16="http://schemas.microsoft.com/office/drawing/2014/main" id="{8A3B8C30-59E6-754D-BBD7-1F96A907021F}"/>
              </a:ext>
            </a:extLst>
          </p:cNvPr>
          <p:cNvPicPr>
            <a:picLocks noChangeAspect="1"/>
          </p:cNvPicPr>
          <p:nvPr/>
        </p:nvPicPr>
        <p:blipFill>
          <a:blip r:embed="rId4"/>
          <a:stretch>
            <a:fillRect/>
          </a:stretch>
        </p:blipFill>
        <p:spPr>
          <a:xfrm>
            <a:off x="1510760" y="643467"/>
            <a:ext cx="9166581" cy="5568696"/>
          </a:xfrm>
          <a:prstGeom prst="rect">
            <a:avLst/>
          </a:prstGeom>
        </p:spPr>
      </p:pic>
      <p:sp>
        <p:nvSpPr>
          <p:cNvPr id="5" name="Oval 4">
            <a:extLst>
              <a:ext uri="{FF2B5EF4-FFF2-40B4-BE49-F238E27FC236}">
                <a16:creationId xmlns:a16="http://schemas.microsoft.com/office/drawing/2014/main" id="{32EBB087-D230-2446-B28A-9C20613A1DC8}"/>
              </a:ext>
            </a:extLst>
          </p:cNvPr>
          <p:cNvSpPr/>
          <p:nvPr/>
        </p:nvSpPr>
        <p:spPr>
          <a:xfrm>
            <a:off x="1377108" y="991518"/>
            <a:ext cx="1222873" cy="694063"/>
          </a:xfrm>
          <a:prstGeom prst="ellipse">
            <a:avLst/>
          </a:prstGeom>
          <a:noFill/>
          <a:ln w="571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B9E11F61-D0BE-5441-A8BC-A72297676441}"/>
              </a:ext>
            </a:extLst>
          </p:cNvPr>
          <p:cNvSpPr/>
          <p:nvPr/>
        </p:nvSpPr>
        <p:spPr>
          <a:xfrm>
            <a:off x="7258279" y="3449198"/>
            <a:ext cx="1222873" cy="694063"/>
          </a:xfrm>
          <a:prstGeom prst="ellipse">
            <a:avLst/>
          </a:prstGeom>
          <a:noFill/>
          <a:ln w="571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4935297-C31A-5A4F-A6FF-110D3883FB96}"/>
              </a:ext>
            </a:extLst>
          </p:cNvPr>
          <p:cNvSpPr txBox="1"/>
          <p:nvPr/>
        </p:nvSpPr>
        <p:spPr>
          <a:xfrm>
            <a:off x="2093205" y="1848988"/>
            <a:ext cx="697627" cy="400110"/>
          </a:xfrm>
          <a:prstGeom prst="rect">
            <a:avLst/>
          </a:prstGeom>
          <a:noFill/>
        </p:spPr>
        <p:txBody>
          <a:bodyPr wrap="none" rtlCol="0">
            <a:spAutoFit/>
          </a:bodyPr>
          <a:lstStyle/>
          <a:p>
            <a:r>
              <a:rPr lang="en-US" sz="2000" b="1" dirty="0"/>
              <a:t>42%</a:t>
            </a:r>
          </a:p>
        </p:txBody>
      </p:sp>
      <p:sp>
        <p:nvSpPr>
          <p:cNvPr id="7" name="TextBox 6">
            <a:extLst>
              <a:ext uri="{FF2B5EF4-FFF2-40B4-BE49-F238E27FC236}">
                <a16:creationId xmlns:a16="http://schemas.microsoft.com/office/drawing/2014/main" id="{C2CC5A3C-B839-004C-8727-5EC6A4E0EC8B}"/>
              </a:ext>
            </a:extLst>
          </p:cNvPr>
          <p:cNvSpPr txBox="1"/>
          <p:nvPr/>
        </p:nvSpPr>
        <p:spPr>
          <a:xfrm>
            <a:off x="3824579" y="1848988"/>
            <a:ext cx="697627" cy="400110"/>
          </a:xfrm>
          <a:prstGeom prst="rect">
            <a:avLst/>
          </a:prstGeom>
          <a:noFill/>
        </p:spPr>
        <p:txBody>
          <a:bodyPr wrap="none" rtlCol="0">
            <a:spAutoFit/>
          </a:bodyPr>
          <a:lstStyle/>
          <a:p>
            <a:r>
              <a:rPr lang="en-US" sz="2000" b="1" dirty="0"/>
              <a:t>28%</a:t>
            </a:r>
          </a:p>
        </p:txBody>
      </p:sp>
      <p:sp>
        <p:nvSpPr>
          <p:cNvPr id="9" name="TextBox 8">
            <a:extLst>
              <a:ext uri="{FF2B5EF4-FFF2-40B4-BE49-F238E27FC236}">
                <a16:creationId xmlns:a16="http://schemas.microsoft.com/office/drawing/2014/main" id="{F3E54435-1F08-BC4D-BDB2-EC1E9578CD10}"/>
              </a:ext>
            </a:extLst>
          </p:cNvPr>
          <p:cNvSpPr txBox="1"/>
          <p:nvPr/>
        </p:nvSpPr>
        <p:spPr>
          <a:xfrm>
            <a:off x="8240617" y="4312497"/>
            <a:ext cx="697627" cy="400110"/>
          </a:xfrm>
          <a:prstGeom prst="rect">
            <a:avLst/>
          </a:prstGeom>
          <a:noFill/>
        </p:spPr>
        <p:txBody>
          <a:bodyPr wrap="none" rtlCol="0">
            <a:spAutoFit/>
          </a:bodyPr>
          <a:lstStyle/>
          <a:p>
            <a:r>
              <a:rPr lang="en-US" sz="2000" b="1" dirty="0"/>
              <a:t>41%</a:t>
            </a:r>
          </a:p>
        </p:txBody>
      </p:sp>
      <p:sp>
        <p:nvSpPr>
          <p:cNvPr id="11" name="TextBox 10">
            <a:extLst>
              <a:ext uri="{FF2B5EF4-FFF2-40B4-BE49-F238E27FC236}">
                <a16:creationId xmlns:a16="http://schemas.microsoft.com/office/drawing/2014/main" id="{80A414A9-97CD-7B40-B623-A321ED840E34}"/>
              </a:ext>
            </a:extLst>
          </p:cNvPr>
          <p:cNvSpPr txBox="1"/>
          <p:nvPr/>
        </p:nvSpPr>
        <p:spPr>
          <a:xfrm>
            <a:off x="9768289" y="4312497"/>
            <a:ext cx="697627" cy="400110"/>
          </a:xfrm>
          <a:prstGeom prst="rect">
            <a:avLst/>
          </a:prstGeom>
          <a:noFill/>
        </p:spPr>
        <p:txBody>
          <a:bodyPr wrap="none" rtlCol="0">
            <a:spAutoFit/>
          </a:bodyPr>
          <a:lstStyle/>
          <a:p>
            <a:r>
              <a:rPr lang="en-US" sz="2000" b="1" dirty="0"/>
              <a:t>28%</a:t>
            </a:r>
          </a:p>
        </p:txBody>
      </p:sp>
      <p:sp>
        <p:nvSpPr>
          <p:cNvPr id="2" name="Rectangle 1">
            <a:extLst>
              <a:ext uri="{FF2B5EF4-FFF2-40B4-BE49-F238E27FC236}">
                <a16:creationId xmlns:a16="http://schemas.microsoft.com/office/drawing/2014/main" id="{07E465FA-374E-7444-8A3A-32DD6CFC45F2}"/>
              </a:ext>
            </a:extLst>
          </p:cNvPr>
          <p:cNvSpPr/>
          <p:nvPr/>
        </p:nvSpPr>
        <p:spPr>
          <a:xfrm>
            <a:off x="3272010" y="477691"/>
            <a:ext cx="5574535" cy="5138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The majority of extreme stress individuals take fewer than 5K steps per day while the majority of stress-free individuals take 8-10K steps per day</a:t>
            </a:r>
          </a:p>
        </p:txBody>
      </p:sp>
      <p:sp>
        <p:nvSpPr>
          <p:cNvPr id="4" name="TextBox 3">
            <a:extLst>
              <a:ext uri="{FF2B5EF4-FFF2-40B4-BE49-F238E27FC236}">
                <a16:creationId xmlns:a16="http://schemas.microsoft.com/office/drawing/2014/main" id="{3F6CE77E-CDE3-BC41-B34F-A64E5E326411}"/>
              </a:ext>
            </a:extLst>
          </p:cNvPr>
          <p:cNvSpPr txBox="1"/>
          <p:nvPr/>
        </p:nvSpPr>
        <p:spPr>
          <a:xfrm>
            <a:off x="5005223" y="6091422"/>
            <a:ext cx="1651414" cy="246221"/>
          </a:xfrm>
          <a:prstGeom prst="rect">
            <a:avLst/>
          </a:prstGeom>
          <a:noFill/>
        </p:spPr>
        <p:txBody>
          <a:bodyPr wrap="none" rtlCol="0">
            <a:spAutoFit/>
          </a:bodyPr>
          <a:lstStyle/>
          <a:p>
            <a:r>
              <a:rPr lang="en-US" sz="1000" dirty="0">
                <a:solidFill>
                  <a:schemeClr val="bg1"/>
                </a:solidFill>
              </a:rPr>
              <a:t>Average Daily Step Count</a:t>
            </a:r>
          </a:p>
        </p:txBody>
      </p:sp>
    </p:spTree>
    <p:extLst>
      <p:ext uri="{BB962C8B-B14F-4D97-AF65-F5344CB8AC3E}">
        <p14:creationId xmlns:p14="http://schemas.microsoft.com/office/powerpoint/2010/main" val="2257808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10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7" grpId="0" animBg="1"/>
      <p:bldP spid="6" grpId="0"/>
      <p:bldP spid="7" grpId="0"/>
      <p:bldP spid="9"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9A926BDB-98EF-43B0-A66B-1A6EF8FB2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9">
            <a:extLst>
              <a:ext uri="{FF2B5EF4-FFF2-40B4-BE49-F238E27FC236}">
                <a16:creationId xmlns:a16="http://schemas.microsoft.com/office/drawing/2014/main" id="{A722A754-56A5-43DA-ADE3-C2704FABA2D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16" name="Rectangle 11">
            <a:extLst>
              <a:ext uri="{FF2B5EF4-FFF2-40B4-BE49-F238E27FC236}">
                <a16:creationId xmlns:a16="http://schemas.microsoft.com/office/drawing/2014/main" id="{90FADDEF-2C10-4B0B-868E-6A655B67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5196D5"/>
            </a:solidFill>
            <a:miter lim="800000"/>
          </a:ln>
          <a:effectLst>
            <a:outerShdw blurRad="76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Chart, bar chart&#10;&#10;Description automatically generated">
            <a:extLst>
              <a:ext uri="{FF2B5EF4-FFF2-40B4-BE49-F238E27FC236}">
                <a16:creationId xmlns:a16="http://schemas.microsoft.com/office/drawing/2014/main" id="{9CB9E13B-EC95-764A-B747-2491C8EB9041}"/>
              </a:ext>
            </a:extLst>
          </p:cNvPr>
          <p:cNvPicPr>
            <a:picLocks noChangeAspect="1"/>
          </p:cNvPicPr>
          <p:nvPr/>
        </p:nvPicPr>
        <p:blipFill>
          <a:blip r:embed="rId4"/>
          <a:stretch>
            <a:fillRect/>
          </a:stretch>
        </p:blipFill>
        <p:spPr>
          <a:xfrm>
            <a:off x="2144889" y="643467"/>
            <a:ext cx="7902222" cy="5571066"/>
          </a:xfrm>
          <a:prstGeom prst="rect">
            <a:avLst/>
          </a:prstGeom>
        </p:spPr>
      </p:pic>
      <p:sp>
        <p:nvSpPr>
          <p:cNvPr id="2" name="Right Brace 1">
            <a:extLst>
              <a:ext uri="{FF2B5EF4-FFF2-40B4-BE49-F238E27FC236}">
                <a16:creationId xmlns:a16="http://schemas.microsoft.com/office/drawing/2014/main" id="{47A91054-788E-1943-8735-2F1A0AC6316D}"/>
              </a:ext>
            </a:extLst>
          </p:cNvPr>
          <p:cNvSpPr/>
          <p:nvPr/>
        </p:nvSpPr>
        <p:spPr>
          <a:xfrm>
            <a:off x="8284684" y="1145753"/>
            <a:ext cx="871545" cy="2283247"/>
          </a:xfrm>
          <a:prstGeom prst="rightBrac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Right Brace 6">
            <a:extLst>
              <a:ext uri="{FF2B5EF4-FFF2-40B4-BE49-F238E27FC236}">
                <a16:creationId xmlns:a16="http://schemas.microsoft.com/office/drawing/2014/main" id="{8E654EAA-F3A7-7340-92AD-4321DF9F982B}"/>
              </a:ext>
            </a:extLst>
          </p:cNvPr>
          <p:cNvSpPr/>
          <p:nvPr/>
        </p:nvSpPr>
        <p:spPr>
          <a:xfrm>
            <a:off x="9387014" y="3832134"/>
            <a:ext cx="871545" cy="2283247"/>
          </a:xfrm>
          <a:prstGeom prst="rightBrac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19216013-DAFF-2740-BEF3-46214EB08C66}"/>
              </a:ext>
            </a:extLst>
          </p:cNvPr>
          <p:cNvSpPr txBox="1"/>
          <p:nvPr/>
        </p:nvSpPr>
        <p:spPr>
          <a:xfrm>
            <a:off x="9206037" y="1987294"/>
            <a:ext cx="2158094" cy="600164"/>
          </a:xfrm>
          <a:prstGeom prst="rect">
            <a:avLst/>
          </a:prstGeom>
          <a:noFill/>
        </p:spPr>
        <p:txBody>
          <a:bodyPr wrap="square" rtlCol="0">
            <a:spAutoFit/>
          </a:bodyPr>
          <a:lstStyle/>
          <a:p>
            <a:r>
              <a:rPr lang="en-US" sz="1100" b="1" dirty="0">
                <a:solidFill>
                  <a:schemeClr val="bg1"/>
                </a:solidFill>
              </a:rPr>
              <a:t>41% of respondents </a:t>
            </a:r>
          </a:p>
          <a:p>
            <a:endParaRPr lang="en-US" sz="1100" b="1" dirty="0">
              <a:solidFill>
                <a:schemeClr val="bg1"/>
              </a:solidFill>
            </a:endParaRPr>
          </a:p>
          <a:p>
            <a:r>
              <a:rPr lang="en-US" sz="1100" b="1" dirty="0">
                <a:solidFill>
                  <a:schemeClr val="bg1"/>
                </a:solidFill>
              </a:rPr>
              <a:t>31% of unused vacation days</a:t>
            </a:r>
          </a:p>
        </p:txBody>
      </p:sp>
      <p:sp>
        <p:nvSpPr>
          <p:cNvPr id="5" name="TextBox 4">
            <a:extLst>
              <a:ext uri="{FF2B5EF4-FFF2-40B4-BE49-F238E27FC236}">
                <a16:creationId xmlns:a16="http://schemas.microsoft.com/office/drawing/2014/main" id="{64D174E9-BBC4-2547-BD9F-5FF700EB1FFE}"/>
              </a:ext>
            </a:extLst>
          </p:cNvPr>
          <p:cNvSpPr txBox="1"/>
          <p:nvPr/>
        </p:nvSpPr>
        <p:spPr>
          <a:xfrm>
            <a:off x="10285084" y="4504397"/>
            <a:ext cx="1429904" cy="938719"/>
          </a:xfrm>
          <a:prstGeom prst="rect">
            <a:avLst/>
          </a:prstGeom>
          <a:noFill/>
        </p:spPr>
        <p:txBody>
          <a:bodyPr wrap="square" rtlCol="0">
            <a:spAutoFit/>
          </a:bodyPr>
          <a:lstStyle/>
          <a:p>
            <a:r>
              <a:rPr lang="en-US" sz="1100" b="1" dirty="0">
                <a:solidFill>
                  <a:schemeClr val="bg1"/>
                </a:solidFill>
              </a:rPr>
              <a:t>59% of respondents</a:t>
            </a:r>
          </a:p>
          <a:p>
            <a:endParaRPr lang="en-US" sz="1100" b="1" dirty="0">
              <a:solidFill>
                <a:schemeClr val="bg1"/>
              </a:solidFill>
            </a:endParaRPr>
          </a:p>
          <a:p>
            <a:r>
              <a:rPr lang="en-US" sz="1100" b="1" dirty="0">
                <a:solidFill>
                  <a:schemeClr val="bg1"/>
                </a:solidFill>
              </a:rPr>
              <a:t>69% of unused vacation days</a:t>
            </a:r>
          </a:p>
        </p:txBody>
      </p:sp>
      <p:sp>
        <p:nvSpPr>
          <p:cNvPr id="6" name="Rectangle 5">
            <a:extLst>
              <a:ext uri="{FF2B5EF4-FFF2-40B4-BE49-F238E27FC236}">
                <a16:creationId xmlns:a16="http://schemas.microsoft.com/office/drawing/2014/main" id="{539633EF-81FC-AA43-83C9-3F00A0E4F137}"/>
              </a:ext>
            </a:extLst>
          </p:cNvPr>
          <p:cNvSpPr/>
          <p:nvPr/>
        </p:nvSpPr>
        <p:spPr>
          <a:xfrm>
            <a:off x="3377384" y="568689"/>
            <a:ext cx="6114362" cy="5760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Ensuring that all employees use available PTO alone could reduce stress levels by 20%</a:t>
            </a:r>
          </a:p>
        </p:txBody>
      </p:sp>
      <p:sp>
        <p:nvSpPr>
          <p:cNvPr id="8" name="TextBox 7">
            <a:extLst>
              <a:ext uri="{FF2B5EF4-FFF2-40B4-BE49-F238E27FC236}">
                <a16:creationId xmlns:a16="http://schemas.microsoft.com/office/drawing/2014/main" id="{F7952B1F-B180-4C4C-B0BA-B3D0C545F6ED}"/>
              </a:ext>
            </a:extLst>
          </p:cNvPr>
          <p:cNvSpPr txBox="1"/>
          <p:nvPr/>
        </p:nvSpPr>
        <p:spPr>
          <a:xfrm>
            <a:off x="5210979" y="6148127"/>
            <a:ext cx="2307042" cy="230832"/>
          </a:xfrm>
          <a:prstGeom prst="rect">
            <a:avLst/>
          </a:prstGeom>
          <a:noFill/>
        </p:spPr>
        <p:txBody>
          <a:bodyPr wrap="none" rtlCol="0">
            <a:spAutoFit/>
          </a:bodyPr>
          <a:lstStyle/>
          <a:p>
            <a:r>
              <a:rPr lang="en-US" sz="900" dirty="0">
                <a:solidFill>
                  <a:schemeClr val="bg1"/>
                </a:solidFill>
              </a:rPr>
              <a:t>Stress Levels and Unused Vacation Days</a:t>
            </a:r>
          </a:p>
        </p:txBody>
      </p:sp>
    </p:spTree>
    <p:extLst>
      <p:ext uri="{BB962C8B-B14F-4D97-AF65-F5344CB8AC3E}">
        <p14:creationId xmlns:p14="http://schemas.microsoft.com/office/powerpoint/2010/main" val="465802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8515BB-59EE-453D-82CE-EE72BF309F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1" name="Picture 10">
            <a:extLst>
              <a:ext uri="{FF2B5EF4-FFF2-40B4-BE49-F238E27FC236}">
                <a16:creationId xmlns:a16="http://schemas.microsoft.com/office/drawing/2014/main" id="{37F492A7-5C9A-44D0-BA44-2132810955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3" name="Rectangle 12">
            <a:extLst>
              <a:ext uri="{FF2B5EF4-FFF2-40B4-BE49-F238E27FC236}">
                <a16:creationId xmlns:a16="http://schemas.microsoft.com/office/drawing/2014/main" id="{38CB1921-2103-4962-BC2D-CB488DD956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07309053-D520-473F-B065-0965E5C88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797F2982-9D29-4C8C-B653-C0BCE1B1F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5B325BAC-AB46-48CC-9F6B-79864ABE5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TextBox 20">
            <a:extLst>
              <a:ext uri="{FF2B5EF4-FFF2-40B4-BE49-F238E27FC236}">
                <a16:creationId xmlns:a16="http://schemas.microsoft.com/office/drawing/2014/main" id="{EAF1CE20-1BF6-42BB-AF36-D72F27ED17FC}"/>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23" name="Rectangle 22">
            <a:extLst>
              <a:ext uri="{FF2B5EF4-FFF2-40B4-BE49-F238E27FC236}">
                <a16:creationId xmlns:a16="http://schemas.microsoft.com/office/drawing/2014/main" id="{635EB685-C9A8-440D-93F8-BAF551B67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EA5E4A20-7CF6-49CE-AEA2-59F15E3296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7" name="Picture 26">
            <a:extLst>
              <a:ext uri="{FF2B5EF4-FFF2-40B4-BE49-F238E27FC236}">
                <a16:creationId xmlns:a16="http://schemas.microsoft.com/office/drawing/2014/main" id="{8BE0D102-DC2D-414F-AB27-A928AE95FC6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9" name="Rectangle 28">
            <a:extLst>
              <a:ext uri="{FF2B5EF4-FFF2-40B4-BE49-F238E27FC236}">
                <a16:creationId xmlns:a16="http://schemas.microsoft.com/office/drawing/2014/main" id="{5B1A5C6F-5BF9-4E8E-8D26-452E56412D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FD41440D-7086-4FCE-9626-73F57C216F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0F37AF49-DE9E-4FDB-ABAC-260C3269B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726ADBE3-AC31-D446-BFC8-DF2404275BD4}"/>
              </a:ext>
            </a:extLst>
          </p:cNvPr>
          <p:cNvSpPr txBox="1"/>
          <p:nvPr/>
        </p:nvSpPr>
        <p:spPr>
          <a:xfrm>
            <a:off x="1976398" y="5166420"/>
            <a:ext cx="8440564" cy="1045052"/>
          </a:xfrm>
          <a:prstGeom prst="rect">
            <a:avLst/>
          </a:prstGeom>
        </p:spPr>
        <p:txBody>
          <a:bodyPr vert="horz" lIns="91440" tIns="45720" rIns="91440" bIns="45720" rtlCol="0" anchor="t">
            <a:normAutofit/>
          </a:bodyPr>
          <a:lstStyle/>
          <a:p>
            <a:pPr algn="ctr" defTabSz="914400">
              <a:lnSpc>
                <a:spcPct val="90000"/>
              </a:lnSpc>
              <a:spcBef>
                <a:spcPct val="0"/>
              </a:spcBef>
              <a:spcAft>
                <a:spcPts val="600"/>
              </a:spcAft>
            </a:pPr>
            <a:r>
              <a:rPr lang="en-US" sz="3400" dirty="0">
                <a:latin typeface="+mj-lt"/>
                <a:ea typeface="+mj-ea"/>
                <a:cs typeface="+mj-cs"/>
              </a:rPr>
              <a:t>Step one: have all team members take a baseline stress survey</a:t>
            </a:r>
          </a:p>
        </p:txBody>
      </p:sp>
      <p:sp>
        <p:nvSpPr>
          <p:cNvPr id="35" name="Rectangle 34">
            <a:extLst>
              <a:ext uri="{FF2B5EF4-FFF2-40B4-BE49-F238E27FC236}">
                <a16:creationId xmlns:a16="http://schemas.microsoft.com/office/drawing/2014/main" id="{C7D2A468-9A0C-4849-81A6-4A2D6A2B6D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0531" y="647188"/>
            <a:ext cx="9091538" cy="32972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descr="Onboarding">
            <a:extLst>
              <a:ext uri="{FF2B5EF4-FFF2-40B4-BE49-F238E27FC236}">
                <a16:creationId xmlns:a16="http://schemas.microsoft.com/office/drawing/2014/main" id="{893AA19A-8F53-4F2F-B1E1-DC82B3BAC14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66061" y="972646"/>
            <a:ext cx="2648383" cy="2648383"/>
          </a:xfrm>
          <a:prstGeom prst="rect">
            <a:avLst/>
          </a:prstGeom>
          <a:ln>
            <a:noFill/>
          </a:ln>
        </p:spPr>
      </p:pic>
      <p:sp>
        <p:nvSpPr>
          <p:cNvPr id="37" name="Rectangle 36">
            <a:extLst>
              <a:ext uri="{FF2B5EF4-FFF2-40B4-BE49-F238E27FC236}">
                <a16:creationId xmlns:a16="http://schemas.microsoft.com/office/drawing/2014/main" id="{BC498C6C-1621-4843-9CED-2BBB7AB03E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82966" y="888935"/>
            <a:ext cx="8613076" cy="281854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7A0A4409-F809-4830-90D5-5345D17A3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94426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D8F4B8D-CB62-49AA-BBC9-BFBF0FA438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0" name="Picture 9">
            <a:extLst>
              <a:ext uri="{FF2B5EF4-FFF2-40B4-BE49-F238E27FC236}">
                <a16:creationId xmlns:a16="http://schemas.microsoft.com/office/drawing/2014/main" id="{0B11A20E-F906-44AF-9B8C-5C7607ED28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2" name="Rectangle 11">
            <a:extLst>
              <a:ext uri="{FF2B5EF4-FFF2-40B4-BE49-F238E27FC236}">
                <a16:creationId xmlns:a16="http://schemas.microsoft.com/office/drawing/2014/main" id="{589F2FE7-0776-45FC-BA50-B33FD5272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9E28EA0B-064B-42ED-AEB7-E2B518F58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81116F9-B2D8-434E-93A2-825F539ECE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F0D5904A-E774-4246-92D2-BE5B19785A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TextBox 19">
            <a:extLst>
              <a:ext uri="{FF2B5EF4-FFF2-40B4-BE49-F238E27FC236}">
                <a16:creationId xmlns:a16="http://schemas.microsoft.com/office/drawing/2014/main" id="{5DBE1A2A-A7C6-43CB-8083-8FAEC2AF8B1B}"/>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useBgFill="1">
        <p:nvSpPr>
          <p:cNvPr id="22" name="Rectangle 21">
            <a:extLst>
              <a:ext uri="{FF2B5EF4-FFF2-40B4-BE49-F238E27FC236}">
                <a16:creationId xmlns:a16="http://schemas.microsoft.com/office/drawing/2014/main" id="{3FAD17B9-9E6C-4DD1-9728-97B5E5FCCA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4" name="Rectangle 23">
            <a:extLst>
              <a:ext uri="{FF2B5EF4-FFF2-40B4-BE49-F238E27FC236}">
                <a16:creationId xmlns:a16="http://schemas.microsoft.com/office/drawing/2014/main" id="{D7AC3F90-A588-42FF-B41D-062A8D91B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Picture 25">
            <a:extLst>
              <a:ext uri="{FF2B5EF4-FFF2-40B4-BE49-F238E27FC236}">
                <a16:creationId xmlns:a16="http://schemas.microsoft.com/office/drawing/2014/main" id="{015AB904-4FB7-4A0D-B43E-03ACF05E14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2" name="Title 1">
            <a:extLst>
              <a:ext uri="{FF2B5EF4-FFF2-40B4-BE49-F238E27FC236}">
                <a16:creationId xmlns:a16="http://schemas.microsoft.com/office/drawing/2014/main" id="{C13594F8-1DB3-5140-86A8-18D2E44E70ED}"/>
              </a:ext>
            </a:extLst>
          </p:cNvPr>
          <p:cNvSpPr>
            <a:spLocks noGrp="1"/>
          </p:cNvSpPr>
          <p:nvPr>
            <p:ph type="title"/>
          </p:nvPr>
        </p:nvSpPr>
        <p:spPr>
          <a:xfrm>
            <a:off x="2611808" y="808056"/>
            <a:ext cx="7958331" cy="1077229"/>
          </a:xfrm>
        </p:spPr>
        <p:txBody>
          <a:bodyPr vert="horz" lIns="91440" tIns="45720" rIns="91440" bIns="45720" rtlCol="0" anchor="t">
            <a:normAutofit/>
          </a:bodyPr>
          <a:lstStyle/>
          <a:p>
            <a:pPr algn="ctr"/>
            <a:r>
              <a:rPr lang="en-US" sz="4000" dirty="0"/>
              <a:t>Stress Reduction Initiatives</a:t>
            </a:r>
          </a:p>
        </p:txBody>
      </p:sp>
      <p:sp>
        <p:nvSpPr>
          <p:cNvPr id="28" name="Rectangle 27">
            <a:extLst>
              <a:ext uri="{FF2B5EF4-FFF2-40B4-BE49-F238E27FC236}">
                <a16:creationId xmlns:a16="http://schemas.microsoft.com/office/drawing/2014/main" id="{E1AADF25-43E9-4DE0-AD82-4F6052319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CBC2D515-EF3C-4E4E-8BC1-192B21E92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BCA1B5F2-1F3D-F74B-AF9C-D6C0BD07E118}"/>
              </a:ext>
            </a:extLst>
          </p:cNvPr>
          <p:cNvGraphicFramePr/>
          <p:nvPr>
            <p:extLst>
              <p:ext uri="{D42A27DB-BD31-4B8C-83A1-F6EECF244321}">
                <p14:modId xmlns:p14="http://schemas.microsoft.com/office/powerpoint/2010/main" val="3750125689"/>
              </p:ext>
            </p:extLst>
          </p:nvPr>
        </p:nvGraphicFramePr>
        <p:xfrm>
          <a:off x="1621861" y="1528997"/>
          <a:ext cx="9754401" cy="50666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360358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E8515BB-59EE-453D-82CE-EE72BF309F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2" name="Picture 11">
            <a:extLst>
              <a:ext uri="{FF2B5EF4-FFF2-40B4-BE49-F238E27FC236}">
                <a16:creationId xmlns:a16="http://schemas.microsoft.com/office/drawing/2014/main" id="{37F492A7-5C9A-44D0-BA44-2132810955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4" name="Rectangle 13">
            <a:extLst>
              <a:ext uri="{FF2B5EF4-FFF2-40B4-BE49-F238E27FC236}">
                <a16:creationId xmlns:a16="http://schemas.microsoft.com/office/drawing/2014/main" id="{38CB1921-2103-4962-BC2D-CB488DD956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07309053-D520-473F-B065-0965E5C88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E77B27DF-8961-4473-A375-68D728746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5CFD8EDB-2312-4205-84DF-61A53F865F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TextBox 21">
            <a:extLst>
              <a:ext uri="{FF2B5EF4-FFF2-40B4-BE49-F238E27FC236}">
                <a16:creationId xmlns:a16="http://schemas.microsoft.com/office/drawing/2014/main" id="{37B30E19-C5A4-40B1-988C-0E5552A0EC5C}"/>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useBgFill="1">
        <p:nvSpPr>
          <p:cNvPr id="24" name="Rectangle 23">
            <a:extLst>
              <a:ext uri="{FF2B5EF4-FFF2-40B4-BE49-F238E27FC236}">
                <a16:creationId xmlns:a16="http://schemas.microsoft.com/office/drawing/2014/main" id="{E33430C4-BD10-4423-8776-51921E32B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Picture 25">
            <a:extLst>
              <a:ext uri="{FF2B5EF4-FFF2-40B4-BE49-F238E27FC236}">
                <a16:creationId xmlns:a16="http://schemas.microsoft.com/office/drawing/2014/main" id="{FB15EBF1-FB14-467D-A15D-369EE22275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8" name="Picture 27">
            <a:extLst>
              <a:ext uri="{FF2B5EF4-FFF2-40B4-BE49-F238E27FC236}">
                <a16:creationId xmlns:a16="http://schemas.microsoft.com/office/drawing/2014/main" id="{DE7377F3-95BA-4A03-8D53-EB59B237D10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0" name="Rectangle 29">
            <a:extLst>
              <a:ext uri="{FF2B5EF4-FFF2-40B4-BE49-F238E27FC236}">
                <a16:creationId xmlns:a16="http://schemas.microsoft.com/office/drawing/2014/main" id="{B9879606-62D7-4F90-866F-A09191643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9F7AF03-2B9E-4E13-91CC-45F6F3F473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E8909A10-112F-48E4-97D5-125EB8134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picture containing diagram&#10;&#10;Description automatically generated">
            <a:extLst>
              <a:ext uri="{FF2B5EF4-FFF2-40B4-BE49-F238E27FC236}">
                <a16:creationId xmlns:a16="http://schemas.microsoft.com/office/drawing/2014/main" id="{19B74B9A-A2BA-0A40-A825-B284BFB7732D}"/>
              </a:ext>
            </a:extLst>
          </p:cNvPr>
          <p:cNvPicPr>
            <a:picLocks noChangeAspect="1"/>
          </p:cNvPicPr>
          <p:nvPr/>
        </p:nvPicPr>
        <p:blipFill>
          <a:blip r:embed="rId6"/>
          <a:stretch>
            <a:fillRect/>
          </a:stretch>
        </p:blipFill>
        <p:spPr>
          <a:xfrm>
            <a:off x="1018099" y="973398"/>
            <a:ext cx="7222236" cy="4905768"/>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2" name="TextBox 1">
            <a:extLst>
              <a:ext uri="{FF2B5EF4-FFF2-40B4-BE49-F238E27FC236}">
                <a16:creationId xmlns:a16="http://schemas.microsoft.com/office/drawing/2014/main" id="{D07556CD-86FA-9A4A-84DC-ED5738537769}"/>
              </a:ext>
            </a:extLst>
          </p:cNvPr>
          <p:cNvSpPr txBox="1"/>
          <p:nvPr/>
        </p:nvSpPr>
        <p:spPr>
          <a:xfrm>
            <a:off x="8357135" y="1311007"/>
            <a:ext cx="3016439" cy="3997828"/>
          </a:xfrm>
          <a:prstGeom prst="rect">
            <a:avLst/>
          </a:prstGeom>
        </p:spPr>
        <p:txBody>
          <a:bodyPr vert="horz" lIns="91440" tIns="45720" rIns="91440" bIns="45720" rtlCol="0" anchor="ctr">
            <a:normAutofit/>
          </a:bodyPr>
          <a:lstStyle/>
          <a:p>
            <a:pPr defTabSz="914400">
              <a:lnSpc>
                <a:spcPct val="120000"/>
              </a:lnSpc>
              <a:spcBef>
                <a:spcPts val="500"/>
              </a:spcBef>
              <a:spcAft>
                <a:spcPts val="600"/>
              </a:spcAft>
              <a:buClr>
                <a:schemeClr val="accent6"/>
              </a:buClr>
              <a:buSzPct val="90000"/>
            </a:pPr>
            <a:r>
              <a:rPr lang="en-US" sz="2800" b="1" dirty="0"/>
              <a:t>20% Project</a:t>
            </a:r>
          </a:p>
        </p:txBody>
      </p:sp>
      <p:sp>
        <p:nvSpPr>
          <p:cNvPr id="36" name="Rectangle 35">
            <a:extLst>
              <a:ext uri="{FF2B5EF4-FFF2-40B4-BE49-F238E27FC236}">
                <a16:creationId xmlns:a16="http://schemas.microsoft.com/office/drawing/2014/main" id="{680B412F-8135-433C-A259-42EFAB4DFF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10091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pic>
        <p:nvPicPr>
          <p:cNvPr id="39" name="Picture 10">
            <a:extLst>
              <a:ext uri="{FF2B5EF4-FFF2-40B4-BE49-F238E27FC236}">
                <a16:creationId xmlns:a16="http://schemas.microsoft.com/office/drawing/2014/main" id="{4D8F4B8D-CB62-49AA-BBC9-BFBF0FA438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0" name="Picture 12">
            <a:extLst>
              <a:ext uri="{FF2B5EF4-FFF2-40B4-BE49-F238E27FC236}">
                <a16:creationId xmlns:a16="http://schemas.microsoft.com/office/drawing/2014/main" id="{0B11A20E-F906-44AF-9B8C-5C7607ED28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1" name="Rectangle 14">
            <a:extLst>
              <a:ext uri="{FF2B5EF4-FFF2-40B4-BE49-F238E27FC236}">
                <a16:creationId xmlns:a16="http://schemas.microsoft.com/office/drawing/2014/main" id="{589F2FE7-0776-45FC-BA50-B33FD5272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2" name="Rectangle 16">
            <a:extLst>
              <a:ext uri="{FF2B5EF4-FFF2-40B4-BE49-F238E27FC236}">
                <a16:creationId xmlns:a16="http://schemas.microsoft.com/office/drawing/2014/main" id="{9E28EA0B-064B-42ED-AEB7-E2B518F58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18">
            <a:extLst>
              <a:ext uri="{FF2B5EF4-FFF2-40B4-BE49-F238E27FC236}">
                <a16:creationId xmlns:a16="http://schemas.microsoft.com/office/drawing/2014/main" id="{181116F9-B2D8-434E-93A2-825F539ECE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4" name="Rectangle 20">
            <a:extLst>
              <a:ext uri="{FF2B5EF4-FFF2-40B4-BE49-F238E27FC236}">
                <a16:creationId xmlns:a16="http://schemas.microsoft.com/office/drawing/2014/main" id="{F0D5904A-E774-4246-92D2-BE5B19785A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5" name="TextBox 22">
            <a:extLst>
              <a:ext uri="{FF2B5EF4-FFF2-40B4-BE49-F238E27FC236}">
                <a16:creationId xmlns:a16="http://schemas.microsoft.com/office/drawing/2014/main" id="{5DBE1A2A-A7C6-43CB-8083-8FAEC2AF8B1B}"/>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useBgFill="1">
        <p:nvSpPr>
          <p:cNvPr id="46" name="Rectangle 24">
            <a:extLst>
              <a:ext uri="{FF2B5EF4-FFF2-40B4-BE49-F238E27FC236}">
                <a16:creationId xmlns:a16="http://schemas.microsoft.com/office/drawing/2014/main" id="{43BBAF34-367D-4E18-A62E-4602BD908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432" y="-2718"/>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26">
            <a:extLst>
              <a:ext uri="{FF2B5EF4-FFF2-40B4-BE49-F238E27FC236}">
                <a16:creationId xmlns:a16="http://schemas.microsoft.com/office/drawing/2014/main" id="{99A4CF08-858A-49E4-B707-4E7585D11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28">
            <a:extLst>
              <a:ext uri="{FF2B5EF4-FFF2-40B4-BE49-F238E27FC236}">
                <a16:creationId xmlns:a16="http://schemas.microsoft.com/office/drawing/2014/main" id="{56938E62-910D-4D69-AA09-567AAAC37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30">
            <a:extLst>
              <a:ext uri="{FF2B5EF4-FFF2-40B4-BE49-F238E27FC236}">
                <a16:creationId xmlns:a16="http://schemas.microsoft.com/office/drawing/2014/main" id="{A74E54C6-D084-4BC8-B3F9-8B9EC22A6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5" y="0"/>
            <a:ext cx="65268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22FF67E7-3D46-2D45-9DB8-6D9E91178252}"/>
              </a:ext>
            </a:extLst>
          </p:cNvPr>
          <p:cNvSpPr txBox="1"/>
          <p:nvPr/>
        </p:nvSpPr>
        <p:spPr>
          <a:xfrm>
            <a:off x="1048065" y="1325003"/>
            <a:ext cx="6402317" cy="3997828"/>
          </a:xfrm>
          <a:prstGeom prst="rect">
            <a:avLst/>
          </a:prstGeom>
        </p:spPr>
        <p:txBody>
          <a:bodyPr vert="horz" lIns="91440" tIns="45720" rIns="91440" bIns="45720" rtlCol="0" anchor="ctr">
            <a:normAutofit/>
          </a:bodyPr>
          <a:lstStyle/>
          <a:p>
            <a:pPr defTabSz="914400">
              <a:lnSpc>
                <a:spcPct val="120000"/>
              </a:lnSpc>
              <a:spcBef>
                <a:spcPts val="500"/>
              </a:spcBef>
              <a:spcAft>
                <a:spcPts val="600"/>
              </a:spcAft>
              <a:buClr>
                <a:schemeClr val="accent6"/>
              </a:buClr>
              <a:buSzPct val="90000"/>
            </a:pPr>
            <a:r>
              <a:rPr lang="en-US" sz="3300" dirty="0"/>
              <a:t>Weekly Catered Healthy Lunches</a:t>
            </a:r>
          </a:p>
        </p:txBody>
      </p:sp>
      <p:sp>
        <p:nvSpPr>
          <p:cNvPr id="50" name="Rectangle 32">
            <a:extLst>
              <a:ext uri="{FF2B5EF4-FFF2-40B4-BE49-F238E27FC236}">
                <a16:creationId xmlns:a16="http://schemas.microsoft.com/office/drawing/2014/main" id="{777713DB-A0B1-4507-9991-B6DCAE436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93970"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 name="Picture 6" descr="Avocado cut in half on green background">
            <a:extLst>
              <a:ext uri="{FF2B5EF4-FFF2-40B4-BE49-F238E27FC236}">
                <a16:creationId xmlns:a16="http://schemas.microsoft.com/office/drawing/2014/main" id="{12AC2C57-4808-424F-B827-75799B462D4B}"/>
              </a:ext>
            </a:extLst>
          </p:cNvPr>
          <p:cNvPicPr>
            <a:picLocks noChangeAspect="1"/>
          </p:cNvPicPr>
          <p:nvPr/>
        </p:nvPicPr>
        <p:blipFill rotWithShape="1">
          <a:blip r:embed="rId6"/>
          <a:srcRect l="54225" r="446" b="-2"/>
          <a:stretch/>
        </p:blipFill>
        <p:spPr>
          <a:xfrm>
            <a:off x="7534656" y="227"/>
            <a:ext cx="4657039" cy="6858000"/>
          </a:xfrm>
          <a:prstGeom prst="rect">
            <a:avLst/>
          </a:prstGeom>
        </p:spPr>
      </p:pic>
      <p:pic>
        <p:nvPicPr>
          <p:cNvPr id="52" name="Picture 34">
            <a:extLst>
              <a:ext uri="{FF2B5EF4-FFF2-40B4-BE49-F238E27FC236}">
                <a16:creationId xmlns:a16="http://schemas.microsoft.com/office/drawing/2014/main" id="{A9A96FF2-ACD7-48C4-BCE1-FC7F421086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7542372" y="0"/>
            <a:ext cx="4649628" cy="6858000"/>
          </a:xfrm>
          <a:prstGeom prst="rect">
            <a:avLst/>
          </a:prstGeom>
        </p:spPr>
      </p:pic>
    </p:spTree>
    <p:extLst>
      <p:ext uri="{BB962C8B-B14F-4D97-AF65-F5344CB8AC3E}">
        <p14:creationId xmlns:p14="http://schemas.microsoft.com/office/powerpoint/2010/main" val="849881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56496640-F25B-44EC-86B5-93A5FE5783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50" name="Picture 49">
            <a:extLst>
              <a:ext uri="{FF2B5EF4-FFF2-40B4-BE49-F238E27FC236}">
                <a16:creationId xmlns:a16="http://schemas.microsoft.com/office/drawing/2014/main" id="{8C45ACD8-7C50-4A66-BE95-3D047AA36DD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52" name="Rectangle 51">
            <a:extLst>
              <a:ext uri="{FF2B5EF4-FFF2-40B4-BE49-F238E27FC236}">
                <a16:creationId xmlns:a16="http://schemas.microsoft.com/office/drawing/2014/main" id="{768BF61B-9271-4D1A-B5AE-3C3D81A4E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 name="Rectangle 53">
            <a:extLst>
              <a:ext uri="{FF2B5EF4-FFF2-40B4-BE49-F238E27FC236}">
                <a16:creationId xmlns:a16="http://schemas.microsoft.com/office/drawing/2014/main" id="{9396CF4B-D9CC-4061-B98D-21834E5F9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Rectangle 55">
            <a:extLst>
              <a:ext uri="{FF2B5EF4-FFF2-40B4-BE49-F238E27FC236}">
                <a16:creationId xmlns:a16="http://schemas.microsoft.com/office/drawing/2014/main" id="{DA69CD36-CE1E-4D24-A42C-FF61E23097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Rectangle 57">
            <a:extLst>
              <a:ext uri="{FF2B5EF4-FFF2-40B4-BE49-F238E27FC236}">
                <a16:creationId xmlns:a16="http://schemas.microsoft.com/office/drawing/2014/main" id="{6C80EA93-359A-4B7A-9AD2-0207F0FE4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 name="TextBox 59">
            <a:extLst>
              <a:ext uri="{FF2B5EF4-FFF2-40B4-BE49-F238E27FC236}">
                <a16:creationId xmlns:a16="http://schemas.microsoft.com/office/drawing/2014/main" id="{421CDC62-D454-45CF-A494-3C28B63E4FA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62" name="Rectangle 61">
            <a:extLst>
              <a:ext uri="{FF2B5EF4-FFF2-40B4-BE49-F238E27FC236}">
                <a16:creationId xmlns:a16="http://schemas.microsoft.com/office/drawing/2014/main" id="{B59CD79B-13FF-4DE6-AF06-77B560C628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1"/>
            <a:ext cx="1118446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4" name="Picture 63">
            <a:extLst>
              <a:ext uri="{FF2B5EF4-FFF2-40B4-BE49-F238E27FC236}">
                <a16:creationId xmlns:a16="http://schemas.microsoft.com/office/drawing/2014/main" id="{402D77BF-B8EB-4AFE-AC21-08C836EF16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graphicFrame>
        <p:nvGraphicFramePr>
          <p:cNvPr id="4" name="TextBox 1">
            <a:extLst>
              <a:ext uri="{FF2B5EF4-FFF2-40B4-BE49-F238E27FC236}">
                <a16:creationId xmlns:a16="http://schemas.microsoft.com/office/drawing/2014/main" id="{0A3D0BCD-5A43-44E4-9574-23F3A41AA07F}"/>
              </a:ext>
            </a:extLst>
          </p:cNvPr>
          <p:cNvGraphicFramePr/>
          <p:nvPr>
            <p:extLst>
              <p:ext uri="{D42A27DB-BD31-4B8C-83A1-F6EECF244321}">
                <p14:modId xmlns:p14="http://schemas.microsoft.com/office/powerpoint/2010/main" val="685697656"/>
              </p:ext>
            </p:extLst>
          </p:nvPr>
        </p:nvGraphicFramePr>
        <p:xfrm>
          <a:off x="1969802" y="494675"/>
          <a:ext cx="9260155" cy="57221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2921455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pic>
        <p:nvPicPr>
          <p:cNvPr id="36" name="Picture 7">
            <a:extLst>
              <a:ext uri="{FF2B5EF4-FFF2-40B4-BE49-F238E27FC236}">
                <a16:creationId xmlns:a16="http://schemas.microsoft.com/office/drawing/2014/main" id="{4D8F4B8D-CB62-49AA-BBC9-BFBF0FA438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7" name="Picture 9">
            <a:extLst>
              <a:ext uri="{FF2B5EF4-FFF2-40B4-BE49-F238E27FC236}">
                <a16:creationId xmlns:a16="http://schemas.microsoft.com/office/drawing/2014/main" id="{0B11A20E-F906-44AF-9B8C-5C7607ED28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8" name="Rectangle 11">
            <a:extLst>
              <a:ext uri="{FF2B5EF4-FFF2-40B4-BE49-F238E27FC236}">
                <a16:creationId xmlns:a16="http://schemas.microsoft.com/office/drawing/2014/main" id="{589F2FE7-0776-45FC-BA50-B33FD5272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13">
            <a:extLst>
              <a:ext uri="{FF2B5EF4-FFF2-40B4-BE49-F238E27FC236}">
                <a16:creationId xmlns:a16="http://schemas.microsoft.com/office/drawing/2014/main" id="{9E28EA0B-064B-42ED-AEB7-E2B518F58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Rectangle 15">
            <a:extLst>
              <a:ext uri="{FF2B5EF4-FFF2-40B4-BE49-F238E27FC236}">
                <a16:creationId xmlns:a16="http://schemas.microsoft.com/office/drawing/2014/main" id="{181116F9-B2D8-434E-93A2-825F539ECE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17">
            <a:extLst>
              <a:ext uri="{FF2B5EF4-FFF2-40B4-BE49-F238E27FC236}">
                <a16:creationId xmlns:a16="http://schemas.microsoft.com/office/drawing/2014/main" id="{F0D5904A-E774-4246-92D2-BE5B19785A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2" name="TextBox 19">
            <a:extLst>
              <a:ext uri="{FF2B5EF4-FFF2-40B4-BE49-F238E27FC236}">
                <a16:creationId xmlns:a16="http://schemas.microsoft.com/office/drawing/2014/main" id="{5DBE1A2A-A7C6-43CB-8083-8FAEC2AF8B1B}"/>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useBgFill="1">
        <p:nvSpPr>
          <p:cNvPr id="43" name="Rectangle 21">
            <a:extLst>
              <a:ext uri="{FF2B5EF4-FFF2-40B4-BE49-F238E27FC236}">
                <a16:creationId xmlns:a16="http://schemas.microsoft.com/office/drawing/2014/main" id="{E1933536-E097-4948-9342-2B9CBF8677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23">
            <a:extLst>
              <a:ext uri="{FF2B5EF4-FFF2-40B4-BE49-F238E27FC236}">
                <a16:creationId xmlns:a16="http://schemas.microsoft.com/office/drawing/2014/main" id="{129A6353-7DBD-426B-ACBA-852F158A7C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5" name="Picture 25">
            <a:extLst>
              <a:ext uri="{FF2B5EF4-FFF2-40B4-BE49-F238E27FC236}">
                <a16:creationId xmlns:a16="http://schemas.microsoft.com/office/drawing/2014/main" id="{8B16BEED-A145-44DF-BDEE-E3187DFBCBD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6" name="Rectangle 27">
            <a:extLst>
              <a:ext uri="{FF2B5EF4-FFF2-40B4-BE49-F238E27FC236}">
                <a16:creationId xmlns:a16="http://schemas.microsoft.com/office/drawing/2014/main" id="{1DA2B92B-E461-4BC6-8246-A692CDFA50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29">
            <a:extLst>
              <a:ext uri="{FF2B5EF4-FFF2-40B4-BE49-F238E27FC236}">
                <a16:creationId xmlns:a16="http://schemas.microsoft.com/office/drawing/2014/main" id="{AE33E3F2-7615-461C-B555-C3C7BB650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8" name="Picture 3" descr="Canoe on water during sunset">
            <a:extLst>
              <a:ext uri="{FF2B5EF4-FFF2-40B4-BE49-F238E27FC236}">
                <a16:creationId xmlns:a16="http://schemas.microsoft.com/office/drawing/2014/main" id="{84CE0E79-25DB-4280-955F-0E9D5DD5819C}"/>
              </a:ext>
            </a:extLst>
          </p:cNvPr>
          <p:cNvPicPr>
            <a:picLocks noChangeAspect="1"/>
          </p:cNvPicPr>
          <p:nvPr/>
        </p:nvPicPr>
        <p:blipFill rotWithShape="1">
          <a:blip r:embed="rId6"/>
          <a:srcRect l="23808" r="21979" b="-2"/>
          <a:stretch/>
        </p:blipFill>
        <p:spPr>
          <a:xfrm>
            <a:off x="1005401" y="227"/>
            <a:ext cx="5569814" cy="6858000"/>
          </a:xfrm>
          <a:prstGeom prst="rect">
            <a:avLst/>
          </a:prstGeom>
          <a:ln w="12700">
            <a:solidFill>
              <a:schemeClr val="tx1"/>
            </a:solidFill>
          </a:ln>
        </p:spPr>
      </p:pic>
      <p:sp>
        <p:nvSpPr>
          <p:cNvPr id="49" name="Rectangle 31">
            <a:extLst>
              <a:ext uri="{FF2B5EF4-FFF2-40B4-BE49-F238E27FC236}">
                <a16:creationId xmlns:a16="http://schemas.microsoft.com/office/drawing/2014/main" id="{2245C511-1203-43DB-A92D-36E68EA58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0485FF80-FF61-BF4B-BD42-EBB6319C11B0}"/>
              </a:ext>
            </a:extLst>
          </p:cNvPr>
          <p:cNvSpPr txBox="1"/>
          <p:nvPr/>
        </p:nvSpPr>
        <p:spPr>
          <a:xfrm>
            <a:off x="7560104" y="2200275"/>
            <a:ext cx="3012735" cy="3849669"/>
          </a:xfrm>
          <a:prstGeom prst="rect">
            <a:avLst/>
          </a:prstGeom>
        </p:spPr>
        <p:txBody>
          <a:bodyPr vert="horz" lIns="91440" tIns="45720" rIns="91440" bIns="45720" rtlCol="0" anchor="ctr">
            <a:normAutofit/>
          </a:bodyPr>
          <a:lstStyle/>
          <a:p>
            <a:pPr algn="ctr" defTabSz="914400">
              <a:lnSpc>
                <a:spcPct val="120000"/>
              </a:lnSpc>
              <a:spcBef>
                <a:spcPts val="500"/>
              </a:spcBef>
              <a:spcAft>
                <a:spcPts val="600"/>
              </a:spcAft>
              <a:buClr>
                <a:schemeClr val="accent6"/>
              </a:buClr>
              <a:buSzPct val="90000"/>
            </a:pPr>
            <a:r>
              <a:rPr lang="en-US" sz="3200" dirty="0"/>
              <a:t>No Lost Vacation Days</a:t>
            </a:r>
          </a:p>
        </p:txBody>
      </p:sp>
      <p:sp>
        <p:nvSpPr>
          <p:cNvPr id="50" name="Rectangle 33">
            <a:extLst>
              <a:ext uri="{FF2B5EF4-FFF2-40B4-BE49-F238E27FC236}">
                <a16:creationId xmlns:a16="http://schemas.microsoft.com/office/drawing/2014/main" id="{AAB86019-144D-4566-B7D5-D3A697B974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8176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person, indoor, dining table&#10;&#10;Description automatically generated">
            <a:extLst>
              <a:ext uri="{FF2B5EF4-FFF2-40B4-BE49-F238E27FC236}">
                <a16:creationId xmlns:a16="http://schemas.microsoft.com/office/drawing/2014/main" id="{E9D1BEE5-6ED9-A245-A165-AB8BB47C39AF}"/>
              </a:ext>
            </a:extLst>
          </p:cNvPr>
          <p:cNvPicPr>
            <a:picLocks noChangeAspect="1"/>
          </p:cNvPicPr>
          <p:nvPr/>
        </p:nvPicPr>
        <p:blipFill rotWithShape="1">
          <a:blip r:embed="rId2"/>
          <a:srcRect l="6583" r="3181" b="-1"/>
          <a:stretch/>
        </p:blipFill>
        <p:spPr>
          <a:xfrm>
            <a:off x="1460597" y="10"/>
            <a:ext cx="9270806"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Tree>
    <p:extLst>
      <p:ext uri="{BB962C8B-B14F-4D97-AF65-F5344CB8AC3E}">
        <p14:creationId xmlns:p14="http://schemas.microsoft.com/office/powerpoint/2010/main" val="1280792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7">
            <a:extLst>
              <a:ext uri="{FF2B5EF4-FFF2-40B4-BE49-F238E27FC236}">
                <a16:creationId xmlns:a16="http://schemas.microsoft.com/office/drawing/2014/main" id="{9A926BDB-98EF-43B0-A66B-1A6EF8FB2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9">
            <a:extLst>
              <a:ext uri="{FF2B5EF4-FFF2-40B4-BE49-F238E27FC236}">
                <a16:creationId xmlns:a16="http://schemas.microsoft.com/office/drawing/2014/main" id="{A722A754-56A5-43DA-ADE3-C2704FABA2D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9867" cy="6858000"/>
          </a:xfrm>
          <a:prstGeom prst="rect">
            <a:avLst/>
          </a:prstGeom>
          <a:solidFill>
            <a:srgbClr val="584640"/>
          </a:solidFill>
        </p:spPr>
      </p:pic>
      <p:sp>
        <p:nvSpPr>
          <p:cNvPr id="12" name="Rectangle 11">
            <a:extLst>
              <a:ext uri="{FF2B5EF4-FFF2-40B4-BE49-F238E27FC236}">
                <a16:creationId xmlns:a16="http://schemas.microsoft.com/office/drawing/2014/main" id="{90FADDEF-2C10-4B0B-868E-6A655B67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BB9557"/>
            </a:solidFill>
            <a:miter lim="800000"/>
          </a:ln>
          <a:effectLst>
            <a:outerShdw blurRad="76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picture containing grass, sky, outdoor, field&#10;&#10;Description automatically generated">
            <a:extLst>
              <a:ext uri="{FF2B5EF4-FFF2-40B4-BE49-F238E27FC236}">
                <a16:creationId xmlns:a16="http://schemas.microsoft.com/office/drawing/2014/main" id="{B2CD83F9-3A27-3744-9826-83FBF5F7BAC7}"/>
              </a:ext>
            </a:extLst>
          </p:cNvPr>
          <p:cNvPicPr>
            <a:picLocks noChangeAspect="1"/>
          </p:cNvPicPr>
          <p:nvPr/>
        </p:nvPicPr>
        <p:blipFill rotWithShape="1">
          <a:blip r:embed="rId4"/>
          <a:srcRect l="2128" r="-1" b="-1"/>
          <a:stretch/>
        </p:blipFill>
        <p:spPr>
          <a:xfrm>
            <a:off x="643467" y="643467"/>
            <a:ext cx="10905066" cy="5571066"/>
          </a:xfrm>
          <a:prstGeom prst="rect">
            <a:avLst/>
          </a:prstGeom>
        </p:spPr>
      </p:pic>
    </p:spTree>
    <p:extLst>
      <p:ext uri="{BB962C8B-B14F-4D97-AF65-F5344CB8AC3E}">
        <p14:creationId xmlns:p14="http://schemas.microsoft.com/office/powerpoint/2010/main" val="1638696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CA4537-DB18-E849-A4AB-CF24721859F3}"/>
              </a:ext>
            </a:extLst>
          </p:cNvPr>
          <p:cNvSpPr txBox="1"/>
          <p:nvPr/>
        </p:nvSpPr>
        <p:spPr>
          <a:xfrm>
            <a:off x="1755354" y="1377108"/>
            <a:ext cx="8765754" cy="4594034"/>
          </a:xfrm>
          <a:prstGeom prst="rect">
            <a:avLst/>
          </a:prstGeom>
        </p:spPr>
        <p:txBody>
          <a:bodyPr vert="horz" lIns="91440" tIns="45720" rIns="91440" bIns="45720" rtlCol="0" anchor="t">
            <a:normAutofit/>
          </a:bodyPr>
          <a:lstStyle/>
          <a:p>
            <a:pPr>
              <a:lnSpc>
                <a:spcPct val="90000"/>
              </a:lnSpc>
              <a:spcAft>
                <a:spcPts val="600"/>
              </a:spcAft>
            </a:pPr>
            <a:r>
              <a:rPr lang="en-US" sz="2200" dirty="0"/>
              <a:t>“550 million workdays are lost each year due to stress on the job. Research shows that workplace stress leads to an increase of almost 50% in voluntary turnover.”</a:t>
            </a:r>
          </a:p>
          <a:p>
            <a:pPr indent="-228600">
              <a:lnSpc>
                <a:spcPct val="90000"/>
              </a:lnSpc>
              <a:spcAft>
                <a:spcPts val="600"/>
              </a:spcAft>
              <a:buFont typeface="Arial" panose="020B0604020202020204" pitchFamily="34" charset="0"/>
              <a:buChar char="•"/>
            </a:pPr>
            <a:endParaRPr lang="en-US" sz="2200" dirty="0"/>
          </a:p>
          <a:p>
            <a:pPr>
              <a:lnSpc>
                <a:spcPct val="90000"/>
              </a:lnSpc>
              <a:spcAft>
                <a:spcPts val="600"/>
              </a:spcAft>
            </a:pPr>
            <a:r>
              <a:rPr lang="en-US" sz="2200" dirty="0"/>
              <a:t>  					-Harvard Business Review</a:t>
            </a:r>
          </a:p>
          <a:p>
            <a:pPr indent="-228600">
              <a:lnSpc>
                <a:spcPct val="90000"/>
              </a:lnSpc>
              <a:spcAft>
                <a:spcPts val="600"/>
              </a:spcAft>
              <a:buFont typeface="Arial" panose="020B0604020202020204" pitchFamily="34" charset="0"/>
              <a:buChar char="•"/>
            </a:pPr>
            <a:endParaRPr lang="en-US" sz="2200" dirty="0"/>
          </a:p>
          <a:p>
            <a:pPr>
              <a:lnSpc>
                <a:spcPct val="90000"/>
              </a:lnSpc>
              <a:spcAft>
                <a:spcPts val="600"/>
              </a:spcAft>
            </a:pPr>
            <a:r>
              <a:rPr lang="en-US" sz="2200" dirty="0"/>
              <a:t>“Stress can lead to fatigue, changes in personality, withdrawal from others and a decrease in enthusiasm, all of which can significantly impact the productivity of your company.”</a:t>
            </a:r>
          </a:p>
          <a:p>
            <a:pPr indent="-228600">
              <a:lnSpc>
                <a:spcPct val="90000"/>
              </a:lnSpc>
              <a:spcAft>
                <a:spcPts val="600"/>
              </a:spcAft>
              <a:buFont typeface="Arial" panose="020B0604020202020204" pitchFamily="34" charset="0"/>
              <a:buChar char="•"/>
            </a:pPr>
            <a:endParaRPr lang="en-US" sz="2200" dirty="0"/>
          </a:p>
          <a:p>
            <a:pPr indent="-228600">
              <a:lnSpc>
                <a:spcPct val="90000"/>
              </a:lnSpc>
              <a:spcAft>
                <a:spcPts val="600"/>
              </a:spcAft>
              <a:buFont typeface="Arial" panose="020B0604020202020204" pitchFamily="34" charset="0"/>
              <a:buChar char="•"/>
            </a:pPr>
            <a:endParaRPr lang="en-US" sz="2200" dirty="0"/>
          </a:p>
          <a:p>
            <a:pPr>
              <a:lnSpc>
                <a:spcPct val="90000"/>
              </a:lnSpc>
              <a:spcAft>
                <a:spcPts val="600"/>
              </a:spcAft>
            </a:pPr>
            <a:r>
              <a:rPr lang="en-US" sz="2200" dirty="0"/>
              <a:t>					 -Business.com </a:t>
            </a:r>
          </a:p>
          <a:p>
            <a:pPr indent="-228600">
              <a:lnSpc>
                <a:spcPct val="90000"/>
              </a:lnSpc>
              <a:spcAft>
                <a:spcPts val="600"/>
              </a:spcAft>
              <a:buFont typeface="Arial" panose="020B0604020202020204" pitchFamily="34" charset="0"/>
              <a:buChar char="•"/>
            </a:pPr>
            <a:endParaRPr lang="en-US" sz="1300" dirty="0"/>
          </a:p>
          <a:p>
            <a:pPr indent="-228600">
              <a:lnSpc>
                <a:spcPct val="90000"/>
              </a:lnSpc>
              <a:spcAft>
                <a:spcPts val="600"/>
              </a:spcAft>
              <a:buFont typeface="Arial" panose="020B0604020202020204" pitchFamily="34" charset="0"/>
              <a:buChar char="•"/>
            </a:pPr>
            <a:endParaRPr lang="en-US" sz="1300" dirty="0"/>
          </a:p>
          <a:p>
            <a:pPr indent="-228600">
              <a:lnSpc>
                <a:spcPct val="90000"/>
              </a:lnSpc>
              <a:spcAft>
                <a:spcPts val="600"/>
              </a:spcAft>
              <a:buFont typeface="Arial" panose="020B0604020202020204" pitchFamily="34" charset="0"/>
              <a:buChar char="•"/>
            </a:pPr>
            <a:endParaRPr lang="en-US" sz="1300" dirty="0"/>
          </a:p>
        </p:txBody>
      </p:sp>
    </p:spTree>
    <p:extLst>
      <p:ext uri="{BB962C8B-B14F-4D97-AF65-F5344CB8AC3E}">
        <p14:creationId xmlns:p14="http://schemas.microsoft.com/office/powerpoint/2010/main" val="244898675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pie chart&#10;&#10;Description automatically generated">
            <a:extLst>
              <a:ext uri="{FF2B5EF4-FFF2-40B4-BE49-F238E27FC236}">
                <a16:creationId xmlns:a16="http://schemas.microsoft.com/office/drawing/2014/main" id="{105D779A-EC2F-9841-B634-AEFC3D03EE3F}"/>
              </a:ext>
            </a:extLst>
          </p:cNvPr>
          <p:cNvPicPr>
            <a:picLocks noChangeAspect="1"/>
          </p:cNvPicPr>
          <p:nvPr/>
        </p:nvPicPr>
        <p:blipFill>
          <a:blip r:embed="rId3"/>
          <a:stretch>
            <a:fillRect/>
          </a:stretch>
        </p:blipFill>
        <p:spPr>
          <a:xfrm>
            <a:off x="1290204" y="0"/>
            <a:ext cx="9611591" cy="6858000"/>
          </a:xfrm>
          <a:prstGeom prst="rect">
            <a:avLst/>
          </a:prstGeom>
        </p:spPr>
      </p:pic>
      <p:sp>
        <p:nvSpPr>
          <p:cNvPr id="2" name="TextBox 1">
            <a:extLst>
              <a:ext uri="{FF2B5EF4-FFF2-40B4-BE49-F238E27FC236}">
                <a16:creationId xmlns:a16="http://schemas.microsoft.com/office/drawing/2014/main" id="{C893A401-F1F6-F240-BA8F-D593137BC426}"/>
              </a:ext>
            </a:extLst>
          </p:cNvPr>
          <p:cNvSpPr txBox="1"/>
          <p:nvPr/>
        </p:nvSpPr>
        <p:spPr>
          <a:xfrm>
            <a:off x="1713727" y="594911"/>
            <a:ext cx="9188068" cy="276999"/>
          </a:xfrm>
          <a:prstGeom prst="rect">
            <a:avLst/>
          </a:prstGeom>
          <a:noFill/>
        </p:spPr>
        <p:txBody>
          <a:bodyPr wrap="square" rtlCol="0">
            <a:spAutoFit/>
          </a:bodyPr>
          <a:lstStyle/>
          <a:p>
            <a:r>
              <a:rPr lang="en-US" sz="1200" dirty="0">
                <a:solidFill>
                  <a:schemeClr val="bg1"/>
                </a:solidFill>
              </a:rPr>
              <a:t>Of over 12K survey respondents, 58% report experiencing 3 or more hours daily stress, while only 42% experience 2 or fewer. </a:t>
            </a:r>
          </a:p>
        </p:txBody>
      </p:sp>
    </p:spTree>
    <p:extLst>
      <p:ext uri="{BB962C8B-B14F-4D97-AF65-F5344CB8AC3E}">
        <p14:creationId xmlns:p14="http://schemas.microsoft.com/office/powerpoint/2010/main" val="393387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D8F4B8D-CB62-49AA-BBC9-BFBF0FA438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0" name="Picture 9">
            <a:extLst>
              <a:ext uri="{FF2B5EF4-FFF2-40B4-BE49-F238E27FC236}">
                <a16:creationId xmlns:a16="http://schemas.microsoft.com/office/drawing/2014/main" id="{0B11A20E-F906-44AF-9B8C-5C7607ED28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2" name="Rectangle 11">
            <a:extLst>
              <a:ext uri="{FF2B5EF4-FFF2-40B4-BE49-F238E27FC236}">
                <a16:creationId xmlns:a16="http://schemas.microsoft.com/office/drawing/2014/main" id="{589F2FE7-0776-45FC-BA50-B33FD5272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9E28EA0B-064B-42ED-AEB7-E2B518F58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50815A55-8D70-457A-807A-8497E4EB2F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E9409685-E4D7-4C17-A7A6-C7C411192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TextBox 19">
            <a:extLst>
              <a:ext uri="{FF2B5EF4-FFF2-40B4-BE49-F238E27FC236}">
                <a16:creationId xmlns:a16="http://schemas.microsoft.com/office/drawing/2014/main" id="{0BB97CD4-5E08-4372-8A06-C645E5701DC3}"/>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22" name="Rectangle 21">
            <a:extLst>
              <a:ext uri="{FF2B5EF4-FFF2-40B4-BE49-F238E27FC236}">
                <a16:creationId xmlns:a16="http://schemas.microsoft.com/office/drawing/2014/main" id="{F00DC172-0CE8-4970-8857-C6EE39134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a:extLst>
              <a:ext uri="{FF2B5EF4-FFF2-40B4-BE49-F238E27FC236}">
                <a16:creationId xmlns:a16="http://schemas.microsoft.com/office/drawing/2014/main" id="{D44921D8-D907-42BC-84C0-A2906F84F68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6" name="Picture 25">
            <a:extLst>
              <a:ext uri="{FF2B5EF4-FFF2-40B4-BE49-F238E27FC236}">
                <a16:creationId xmlns:a16="http://schemas.microsoft.com/office/drawing/2014/main" id="{446C9919-69C2-4A18-A50B-4F2701E208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8" name="Rectangle 27">
            <a:extLst>
              <a:ext uri="{FF2B5EF4-FFF2-40B4-BE49-F238E27FC236}">
                <a16:creationId xmlns:a16="http://schemas.microsoft.com/office/drawing/2014/main" id="{EF30023F-7707-4123-BB31-6A42EF81B1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6B16F25B-0FD7-471E-AED7-9C6B807C7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84449947-E0DA-3848-8677-E4DBE891DDFF}"/>
              </a:ext>
            </a:extLst>
          </p:cNvPr>
          <p:cNvSpPr txBox="1"/>
          <p:nvPr/>
        </p:nvSpPr>
        <p:spPr>
          <a:xfrm>
            <a:off x="1610114" y="4627084"/>
            <a:ext cx="9002784" cy="1784733"/>
          </a:xfrm>
          <a:prstGeom prst="rect">
            <a:avLst/>
          </a:prstGeom>
        </p:spPr>
        <p:txBody>
          <a:bodyPr vert="horz" lIns="91440" tIns="45720" rIns="91440" bIns="45720" rtlCol="0" anchor="t">
            <a:normAutofit/>
          </a:bodyPr>
          <a:lstStyle/>
          <a:p>
            <a:pPr algn="ctr" defTabSz="914400">
              <a:lnSpc>
                <a:spcPct val="90000"/>
              </a:lnSpc>
              <a:spcBef>
                <a:spcPct val="0"/>
              </a:spcBef>
              <a:spcAft>
                <a:spcPts val="600"/>
              </a:spcAft>
            </a:pPr>
            <a:r>
              <a:rPr lang="en-US" sz="3600" dirty="0">
                <a:latin typeface="+mj-lt"/>
                <a:ea typeface="+mj-ea"/>
                <a:cs typeface="+mj-cs"/>
              </a:rPr>
              <a:t>Our Goal: Reduce Employee Stress Levels by 20% in 2021-22 to Increase Productivity and Overall Workplace Satisfaction</a:t>
            </a:r>
          </a:p>
        </p:txBody>
      </p:sp>
      <p:sp>
        <p:nvSpPr>
          <p:cNvPr id="32" name="Rectangle 31">
            <a:extLst>
              <a:ext uri="{FF2B5EF4-FFF2-40B4-BE49-F238E27FC236}">
                <a16:creationId xmlns:a16="http://schemas.microsoft.com/office/drawing/2014/main" id="{61A03511-7B76-435C-A861-F71F038CD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Light bulb on yellow background with sketched light beams and cord">
            <a:extLst>
              <a:ext uri="{FF2B5EF4-FFF2-40B4-BE49-F238E27FC236}">
                <a16:creationId xmlns:a16="http://schemas.microsoft.com/office/drawing/2014/main" id="{E80CC290-8E0E-44FD-B731-7D73893CA722}"/>
              </a:ext>
            </a:extLst>
          </p:cNvPr>
          <p:cNvPicPr>
            <a:picLocks noChangeAspect="1"/>
          </p:cNvPicPr>
          <p:nvPr/>
        </p:nvPicPr>
        <p:blipFill rotWithShape="1">
          <a:blip r:embed="rId5"/>
          <a:srcRect t="23852" r="-1" b="13008"/>
          <a:stretch/>
        </p:blipFill>
        <p:spPr>
          <a:xfrm>
            <a:off x="1005401" y="-1"/>
            <a:ext cx="10380133" cy="4030679"/>
          </a:xfrm>
          <a:prstGeom prst="rect">
            <a:avLst/>
          </a:prstGeom>
          <a:ln>
            <a:solidFill>
              <a:schemeClr val="accent6"/>
            </a:solidFill>
          </a:ln>
        </p:spPr>
      </p:pic>
      <p:sp>
        <p:nvSpPr>
          <p:cNvPr id="34" name="Rectangle 33">
            <a:extLst>
              <a:ext uri="{FF2B5EF4-FFF2-40B4-BE49-F238E27FC236}">
                <a16:creationId xmlns:a16="http://schemas.microsoft.com/office/drawing/2014/main" id="{85FA2C94-10B5-4A0A-998F-C623A00E3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74477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8515BB-59EE-453D-82CE-EE72BF309F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1" name="Picture 10">
            <a:extLst>
              <a:ext uri="{FF2B5EF4-FFF2-40B4-BE49-F238E27FC236}">
                <a16:creationId xmlns:a16="http://schemas.microsoft.com/office/drawing/2014/main" id="{37F492A7-5C9A-44D0-BA44-2132810955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3" name="Rectangle 12">
            <a:extLst>
              <a:ext uri="{FF2B5EF4-FFF2-40B4-BE49-F238E27FC236}">
                <a16:creationId xmlns:a16="http://schemas.microsoft.com/office/drawing/2014/main" id="{38CB1921-2103-4962-BC2D-CB488DD956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07309053-D520-473F-B065-0965E5C88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E77B27DF-8961-4473-A375-68D728746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5CFD8EDB-2312-4205-84DF-61A53F865F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TextBox 20">
            <a:extLst>
              <a:ext uri="{FF2B5EF4-FFF2-40B4-BE49-F238E27FC236}">
                <a16:creationId xmlns:a16="http://schemas.microsoft.com/office/drawing/2014/main" id="{37B30E19-C5A4-40B1-988C-0E5552A0EC5C}"/>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useBgFill="1">
        <p:nvSpPr>
          <p:cNvPr id="23" name="Rectangle 22">
            <a:extLst>
              <a:ext uri="{FF2B5EF4-FFF2-40B4-BE49-F238E27FC236}">
                <a16:creationId xmlns:a16="http://schemas.microsoft.com/office/drawing/2014/main" id="{BE8C9223-2FD4-4E9C-9409-4991BF5851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C833961-5B20-4DF6-BBC9-F5F45D1D156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7" name="Picture 26">
            <a:extLst>
              <a:ext uri="{FF2B5EF4-FFF2-40B4-BE49-F238E27FC236}">
                <a16:creationId xmlns:a16="http://schemas.microsoft.com/office/drawing/2014/main" id="{89C5DFD7-A2F0-44D8-8518-E363D2B306C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9" name="Rectangle 28">
            <a:extLst>
              <a:ext uri="{FF2B5EF4-FFF2-40B4-BE49-F238E27FC236}">
                <a16:creationId xmlns:a16="http://schemas.microsoft.com/office/drawing/2014/main" id="{B6CEA3BB-92B9-4E41-9E1E-CF0EFD3D1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3837E685-55CA-4AEF-8E49-136FDA8B7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C3950102-0087-4D5A-AEB2-B117FD34B5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F090FAEF-A1AB-1B4F-8018-EF9E47A04C9D}"/>
              </a:ext>
            </a:extLst>
          </p:cNvPr>
          <p:cNvSpPr txBox="1"/>
          <p:nvPr/>
        </p:nvSpPr>
        <p:spPr>
          <a:xfrm>
            <a:off x="1082992" y="1313986"/>
            <a:ext cx="4801715" cy="3997828"/>
          </a:xfrm>
          <a:prstGeom prst="rect">
            <a:avLst/>
          </a:prstGeom>
        </p:spPr>
        <p:txBody>
          <a:bodyPr vert="horz" lIns="91440" tIns="45720" rIns="91440" bIns="45720" rtlCol="0" anchor="ctr">
            <a:normAutofit/>
          </a:bodyPr>
          <a:lstStyle/>
          <a:p>
            <a:pPr defTabSz="914400">
              <a:lnSpc>
                <a:spcPct val="120000"/>
              </a:lnSpc>
              <a:spcBef>
                <a:spcPts val="500"/>
              </a:spcBef>
              <a:spcAft>
                <a:spcPts val="600"/>
              </a:spcAft>
              <a:buClr>
                <a:schemeClr val="accent6"/>
              </a:buClr>
              <a:buSzPct val="90000"/>
            </a:pPr>
            <a:r>
              <a:rPr lang="en-US" sz="2400" b="1" dirty="0"/>
              <a:t>Not every factor was significant </a:t>
            </a:r>
          </a:p>
        </p:txBody>
      </p:sp>
      <p:sp>
        <p:nvSpPr>
          <p:cNvPr id="35" name="Rectangle 34">
            <a:extLst>
              <a:ext uri="{FF2B5EF4-FFF2-40B4-BE49-F238E27FC236}">
                <a16:creationId xmlns:a16="http://schemas.microsoft.com/office/drawing/2014/main" id="{00F40E70-F967-479F-ABFE-79D4172E9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8447" y="0"/>
            <a:ext cx="529647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descr="Brain in head">
            <a:extLst>
              <a:ext uri="{FF2B5EF4-FFF2-40B4-BE49-F238E27FC236}">
                <a16:creationId xmlns:a16="http://schemas.microsoft.com/office/drawing/2014/main" id="{8F56D8A6-386E-4E98-BA26-858839AF66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21011" y="1104880"/>
            <a:ext cx="4640272" cy="4640272"/>
          </a:xfrm>
          <a:prstGeom prst="rect">
            <a:avLst/>
          </a:prstGeom>
          <a:ln w="12700">
            <a:noFill/>
          </a:ln>
        </p:spPr>
      </p:pic>
      <p:sp>
        <p:nvSpPr>
          <p:cNvPr id="37" name="Rectangle 36">
            <a:extLst>
              <a:ext uri="{FF2B5EF4-FFF2-40B4-BE49-F238E27FC236}">
                <a16:creationId xmlns:a16="http://schemas.microsoft.com/office/drawing/2014/main" id="{A47FE154-68BF-4979-A1D5-9AC97BB9C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6632" y="236475"/>
            <a:ext cx="4799023" cy="6380571"/>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F7C0F818-7CC8-439F-913B-3CCED12C8D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01983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9A926BDB-98EF-43B0-A66B-1A6EF8FB2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9">
            <a:extLst>
              <a:ext uri="{FF2B5EF4-FFF2-40B4-BE49-F238E27FC236}">
                <a16:creationId xmlns:a16="http://schemas.microsoft.com/office/drawing/2014/main" id="{A722A754-56A5-43DA-ADE3-C2704FABA2D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16" name="Rectangle 11">
            <a:extLst>
              <a:ext uri="{FF2B5EF4-FFF2-40B4-BE49-F238E27FC236}">
                <a16:creationId xmlns:a16="http://schemas.microsoft.com/office/drawing/2014/main" id="{90FADDEF-2C10-4B0B-868E-6A655B67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7B22E"/>
            </a:solidFill>
            <a:miter lim="800000"/>
          </a:ln>
          <a:effectLst>
            <a:outerShdw blurRad="76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Chart, bar chart&#10;&#10;Description automatically generated">
            <a:extLst>
              <a:ext uri="{FF2B5EF4-FFF2-40B4-BE49-F238E27FC236}">
                <a16:creationId xmlns:a16="http://schemas.microsoft.com/office/drawing/2014/main" id="{5344789B-BF9B-0E4F-988E-9FDA3650E863}"/>
              </a:ext>
            </a:extLst>
          </p:cNvPr>
          <p:cNvPicPr>
            <a:picLocks noChangeAspect="1"/>
          </p:cNvPicPr>
          <p:nvPr/>
        </p:nvPicPr>
        <p:blipFill>
          <a:blip r:embed="rId3"/>
          <a:stretch>
            <a:fillRect/>
          </a:stretch>
        </p:blipFill>
        <p:spPr>
          <a:xfrm>
            <a:off x="2015604" y="643467"/>
            <a:ext cx="8315027" cy="5571066"/>
          </a:xfrm>
          <a:prstGeom prst="rect">
            <a:avLst/>
          </a:prstGeom>
        </p:spPr>
      </p:pic>
      <p:sp>
        <p:nvSpPr>
          <p:cNvPr id="4" name="Rectangle 3">
            <a:extLst>
              <a:ext uri="{FF2B5EF4-FFF2-40B4-BE49-F238E27FC236}">
                <a16:creationId xmlns:a16="http://schemas.microsoft.com/office/drawing/2014/main" id="{65179728-D658-D545-A021-A4E5D3CFE3E0}"/>
              </a:ext>
            </a:extLst>
          </p:cNvPr>
          <p:cNvSpPr/>
          <p:nvPr/>
        </p:nvSpPr>
        <p:spPr>
          <a:xfrm>
            <a:off x="4461832" y="643467"/>
            <a:ext cx="3283026" cy="3260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E849BD59-769E-654A-9516-C5D46958BD83}"/>
              </a:ext>
            </a:extLst>
          </p:cNvPr>
          <p:cNvSpPr txBox="1"/>
          <p:nvPr/>
        </p:nvSpPr>
        <p:spPr>
          <a:xfrm>
            <a:off x="2316439" y="507819"/>
            <a:ext cx="7713356" cy="461665"/>
          </a:xfrm>
          <a:prstGeom prst="rect">
            <a:avLst/>
          </a:prstGeom>
          <a:noFill/>
        </p:spPr>
        <p:txBody>
          <a:bodyPr wrap="square" rtlCol="0">
            <a:spAutoFit/>
          </a:bodyPr>
          <a:lstStyle/>
          <a:p>
            <a:pPr algn="ctr"/>
            <a:r>
              <a:rPr lang="en-US" sz="1200" dirty="0">
                <a:solidFill>
                  <a:schemeClr val="bg1"/>
                </a:solidFill>
              </a:rPr>
              <a:t>Stress free individuals are slightly more likely to donate time or $ to a charitable cause 5 or more times per year, but also more likely to donate zero times per year</a:t>
            </a:r>
          </a:p>
        </p:txBody>
      </p:sp>
    </p:spTree>
    <p:extLst>
      <p:ext uri="{BB962C8B-B14F-4D97-AF65-F5344CB8AC3E}">
        <p14:creationId xmlns:p14="http://schemas.microsoft.com/office/powerpoint/2010/main" val="1612696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A926BDB-98EF-43B0-A66B-1A6EF8FB2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A722A754-56A5-43DA-ADE3-C2704FABA2D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12" name="Rectangle 11">
            <a:extLst>
              <a:ext uri="{FF2B5EF4-FFF2-40B4-BE49-F238E27FC236}">
                <a16:creationId xmlns:a16="http://schemas.microsoft.com/office/drawing/2014/main" id="{90FADDEF-2C10-4B0B-868E-6A655B67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0A322"/>
            </a:solidFill>
            <a:miter lim="800000"/>
          </a:ln>
          <a:effectLst>
            <a:outerShdw blurRad="76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Chart&#10;&#10;Description automatically generated">
            <a:extLst>
              <a:ext uri="{FF2B5EF4-FFF2-40B4-BE49-F238E27FC236}">
                <a16:creationId xmlns:a16="http://schemas.microsoft.com/office/drawing/2014/main" id="{652C839C-7BF5-7847-B7B3-1542E9676652}"/>
              </a:ext>
            </a:extLst>
          </p:cNvPr>
          <p:cNvPicPr>
            <a:picLocks noChangeAspect="1"/>
          </p:cNvPicPr>
          <p:nvPr/>
        </p:nvPicPr>
        <p:blipFill>
          <a:blip r:embed="rId4"/>
          <a:stretch>
            <a:fillRect/>
          </a:stretch>
        </p:blipFill>
        <p:spPr>
          <a:xfrm>
            <a:off x="2213724" y="643467"/>
            <a:ext cx="7764551" cy="5571066"/>
          </a:xfrm>
          <a:prstGeom prst="rect">
            <a:avLst/>
          </a:prstGeom>
        </p:spPr>
      </p:pic>
      <p:sp>
        <p:nvSpPr>
          <p:cNvPr id="2" name="Right Arrow 1">
            <a:extLst>
              <a:ext uri="{FF2B5EF4-FFF2-40B4-BE49-F238E27FC236}">
                <a16:creationId xmlns:a16="http://schemas.microsoft.com/office/drawing/2014/main" id="{AFDB10E0-3F44-174C-AE59-27D3D7BF5A5A}"/>
              </a:ext>
            </a:extLst>
          </p:cNvPr>
          <p:cNvSpPr/>
          <p:nvPr/>
        </p:nvSpPr>
        <p:spPr>
          <a:xfrm>
            <a:off x="1548561" y="1487276"/>
            <a:ext cx="800563" cy="242372"/>
          </a:xfrm>
          <a:prstGeom prst="rightArrow">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ight Arrow 6">
            <a:extLst>
              <a:ext uri="{FF2B5EF4-FFF2-40B4-BE49-F238E27FC236}">
                <a16:creationId xmlns:a16="http://schemas.microsoft.com/office/drawing/2014/main" id="{FFCA93BA-E092-9E4B-B183-A435F2CD20FE}"/>
              </a:ext>
            </a:extLst>
          </p:cNvPr>
          <p:cNvSpPr/>
          <p:nvPr/>
        </p:nvSpPr>
        <p:spPr>
          <a:xfrm>
            <a:off x="1489745" y="5561681"/>
            <a:ext cx="800563" cy="242372"/>
          </a:xfrm>
          <a:prstGeom prst="rightArrow">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F7FB350B-AD5D-D741-A485-0E64ADA1C68F}"/>
              </a:ext>
            </a:extLst>
          </p:cNvPr>
          <p:cNvSpPr txBox="1"/>
          <p:nvPr/>
        </p:nvSpPr>
        <p:spPr>
          <a:xfrm>
            <a:off x="903383" y="1423796"/>
            <a:ext cx="646331" cy="369332"/>
          </a:xfrm>
          <a:prstGeom prst="rect">
            <a:avLst/>
          </a:prstGeom>
          <a:noFill/>
        </p:spPr>
        <p:txBody>
          <a:bodyPr wrap="none" rtlCol="0">
            <a:spAutoFit/>
          </a:bodyPr>
          <a:lstStyle/>
          <a:p>
            <a:r>
              <a:rPr lang="en-US" b="1" dirty="0">
                <a:solidFill>
                  <a:schemeClr val="bg1"/>
                </a:solidFill>
              </a:rPr>
              <a:t>21%</a:t>
            </a:r>
          </a:p>
        </p:txBody>
      </p:sp>
      <p:sp>
        <p:nvSpPr>
          <p:cNvPr id="5" name="TextBox 4">
            <a:extLst>
              <a:ext uri="{FF2B5EF4-FFF2-40B4-BE49-F238E27FC236}">
                <a16:creationId xmlns:a16="http://schemas.microsoft.com/office/drawing/2014/main" id="{C1C2CAD6-1385-F346-A508-98E79B356F33}"/>
              </a:ext>
            </a:extLst>
          </p:cNvPr>
          <p:cNvSpPr txBox="1"/>
          <p:nvPr/>
        </p:nvSpPr>
        <p:spPr>
          <a:xfrm>
            <a:off x="992727" y="5498201"/>
            <a:ext cx="518091" cy="369332"/>
          </a:xfrm>
          <a:prstGeom prst="rect">
            <a:avLst/>
          </a:prstGeom>
          <a:noFill/>
        </p:spPr>
        <p:txBody>
          <a:bodyPr wrap="none" rtlCol="0">
            <a:spAutoFit/>
          </a:bodyPr>
          <a:lstStyle/>
          <a:p>
            <a:r>
              <a:rPr lang="en-US" b="1" dirty="0">
                <a:solidFill>
                  <a:schemeClr val="bg1"/>
                </a:solidFill>
              </a:rPr>
              <a:t>3%</a:t>
            </a:r>
          </a:p>
        </p:txBody>
      </p:sp>
      <p:sp>
        <p:nvSpPr>
          <p:cNvPr id="6" name="Rectangle 5">
            <a:extLst>
              <a:ext uri="{FF2B5EF4-FFF2-40B4-BE49-F238E27FC236}">
                <a16:creationId xmlns:a16="http://schemas.microsoft.com/office/drawing/2014/main" id="{FF045A84-FC6F-9148-A39C-DE20BBC1B075}"/>
              </a:ext>
            </a:extLst>
          </p:cNvPr>
          <p:cNvSpPr/>
          <p:nvPr/>
        </p:nvSpPr>
        <p:spPr>
          <a:xfrm>
            <a:off x="4241493" y="643467"/>
            <a:ext cx="2401677" cy="3525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65339C04-AA38-9B49-BF51-3D55E04EFB01}"/>
              </a:ext>
            </a:extLst>
          </p:cNvPr>
          <p:cNvSpPr txBox="1"/>
          <p:nvPr/>
        </p:nvSpPr>
        <p:spPr>
          <a:xfrm>
            <a:off x="1405828" y="616737"/>
            <a:ext cx="7099194" cy="461665"/>
          </a:xfrm>
          <a:prstGeom prst="rect">
            <a:avLst/>
          </a:prstGeom>
          <a:noFill/>
        </p:spPr>
        <p:txBody>
          <a:bodyPr wrap="square" rtlCol="0">
            <a:spAutoFit/>
          </a:bodyPr>
          <a:lstStyle/>
          <a:p>
            <a:pPr algn="ctr"/>
            <a:r>
              <a:rPr lang="en-US" sz="1200" dirty="0">
                <a:solidFill>
                  <a:schemeClr val="bg1"/>
                </a:solidFill>
              </a:rPr>
              <a:t>Extreme stress individuals are more likely to very rarely finish “To Do” Lists but the difference in the other categories, especially “Always” was not significant enough to warrant a separate initiative.</a:t>
            </a:r>
          </a:p>
        </p:txBody>
      </p:sp>
    </p:spTree>
    <p:extLst>
      <p:ext uri="{BB962C8B-B14F-4D97-AF65-F5344CB8AC3E}">
        <p14:creationId xmlns:p14="http://schemas.microsoft.com/office/powerpoint/2010/main" val="3370948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1000" fill="hold"/>
                                        <p:tgtEl>
                                          <p:spTgt spid="7"/>
                                        </p:tgtEl>
                                        <p:attrNameLst>
                                          <p:attrName>ppt_x</p:attrName>
                                        </p:attrNameLst>
                                      </p:cBhvr>
                                      <p:tavLst>
                                        <p:tav tm="0">
                                          <p:val>
                                            <p:strVal val="0-#ppt_w/2"/>
                                          </p:val>
                                        </p:tav>
                                        <p:tav tm="100000">
                                          <p:val>
                                            <p:strVal val="#ppt_x"/>
                                          </p:val>
                                        </p:tav>
                                      </p:tavLst>
                                    </p:anim>
                                    <p:anim calcmode="lin" valueType="num">
                                      <p:cBhvr additive="base">
                                        <p:cTn id="18"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6496640-F25B-44EC-86B5-93A5FE5783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0" name="Picture 9">
            <a:extLst>
              <a:ext uri="{FF2B5EF4-FFF2-40B4-BE49-F238E27FC236}">
                <a16:creationId xmlns:a16="http://schemas.microsoft.com/office/drawing/2014/main" id="{8C45ACD8-7C50-4A66-BE95-3D047AA36DD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2" name="Rectangle 11">
            <a:extLst>
              <a:ext uri="{FF2B5EF4-FFF2-40B4-BE49-F238E27FC236}">
                <a16:creationId xmlns:a16="http://schemas.microsoft.com/office/drawing/2014/main" id="{768BF61B-9271-4D1A-B5AE-3C3D81A4E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9396CF4B-D9CC-4061-B98D-21834E5F9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DA69CD36-CE1E-4D24-A42C-FF61E23097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6C80EA93-359A-4B7A-9AD2-0207F0FE4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TextBox 19">
            <a:extLst>
              <a:ext uri="{FF2B5EF4-FFF2-40B4-BE49-F238E27FC236}">
                <a16:creationId xmlns:a16="http://schemas.microsoft.com/office/drawing/2014/main" id="{421CDC62-D454-45CF-A494-3C28B63E4FA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useBgFill="1">
        <p:nvSpPr>
          <p:cNvPr id="22" name="Rectangle 21">
            <a:extLst>
              <a:ext uri="{FF2B5EF4-FFF2-40B4-BE49-F238E27FC236}">
                <a16:creationId xmlns:a16="http://schemas.microsoft.com/office/drawing/2014/main" id="{B5E326A3-EB92-4BDA-9F77-45197E0CBE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AC996C7-7B84-4645-9AA1-6EA85EAB4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2290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B077614-8B9C-F946-BAFA-F68C097B7F95}"/>
              </a:ext>
            </a:extLst>
          </p:cNvPr>
          <p:cNvSpPr>
            <a:spLocks noGrp="1"/>
          </p:cNvSpPr>
          <p:nvPr>
            <p:ph type="title"/>
          </p:nvPr>
        </p:nvSpPr>
        <p:spPr>
          <a:xfrm>
            <a:off x="337098" y="2903104"/>
            <a:ext cx="4131326" cy="3313671"/>
          </a:xfrm>
        </p:spPr>
        <p:txBody>
          <a:bodyPr vert="horz" lIns="91440" tIns="45720" rIns="91440" bIns="45720" rtlCol="0" anchor="t">
            <a:normAutofit/>
          </a:bodyPr>
          <a:lstStyle/>
          <a:p>
            <a:pPr algn="l"/>
            <a:r>
              <a:rPr lang="en-US" sz="4000" dirty="0">
                <a:solidFill>
                  <a:schemeClr val="bg1"/>
                </a:solidFill>
              </a:rPr>
              <a:t>Four Key Factors </a:t>
            </a:r>
          </a:p>
        </p:txBody>
      </p:sp>
      <p:sp>
        <p:nvSpPr>
          <p:cNvPr id="26" name="Rectangle 25">
            <a:extLst>
              <a:ext uri="{FF2B5EF4-FFF2-40B4-BE49-F238E27FC236}">
                <a16:creationId xmlns:a16="http://schemas.microsoft.com/office/drawing/2014/main" id="{32DC315B-5680-47D9-B827-34D012FB1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769"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3" name="Diagram 2">
            <a:extLst>
              <a:ext uri="{FF2B5EF4-FFF2-40B4-BE49-F238E27FC236}">
                <a16:creationId xmlns:a16="http://schemas.microsoft.com/office/drawing/2014/main" id="{5B7B6334-A5C1-B146-9630-1316B15B45EE}"/>
              </a:ext>
            </a:extLst>
          </p:cNvPr>
          <p:cNvGraphicFramePr/>
          <p:nvPr>
            <p:extLst>
              <p:ext uri="{D42A27DB-BD31-4B8C-83A1-F6EECF244321}">
                <p14:modId xmlns:p14="http://schemas.microsoft.com/office/powerpoint/2010/main" val="3557923080"/>
              </p:ext>
            </p:extLst>
          </p:nvPr>
        </p:nvGraphicFramePr>
        <p:xfrm>
          <a:off x="5093484" y="220337"/>
          <a:ext cx="6612741" cy="64118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87364271"/>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82E"/>
      </a:dk2>
      <a:lt2>
        <a:srgbClr val="C2F5FC"/>
      </a:lt2>
      <a:accent1>
        <a:srgbClr val="4091F3"/>
      </a:accent1>
      <a:accent2>
        <a:srgbClr val="8BBCF1"/>
      </a:accent2>
      <a:accent3>
        <a:srgbClr val="CB6A6A"/>
      </a:accent3>
      <a:accent4>
        <a:srgbClr val="C567AF"/>
      </a:accent4>
      <a:accent5>
        <a:srgbClr val="A684F9"/>
      </a:accent5>
      <a:accent6>
        <a:srgbClr val="A9ACEE"/>
      </a:accent6>
      <a:hlink>
        <a:srgbClr val="6D9CC5"/>
      </a:hlink>
      <a:folHlink>
        <a:srgbClr val="6D82A0"/>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178B2DAB-5DDE-4060-A857-D2E1CDA925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415</TotalTime>
  <Words>876</Words>
  <Application>Microsoft Macintosh PowerPoint</Application>
  <PresentationFormat>Widescreen</PresentationFormat>
  <Paragraphs>86</Paragraphs>
  <Slides>20</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MS Shell Dlg 2</vt:lpstr>
      <vt:lpstr>Wingdings</vt:lpstr>
      <vt:lpstr>Wingdings 3</vt:lpstr>
      <vt:lpstr>Madison</vt:lpstr>
      <vt:lpstr>Employee Stress Level Reduction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Four Key Factors </vt:lpstr>
      <vt:lpstr>PowerPoint Presentation</vt:lpstr>
      <vt:lpstr>PowerPoint Presentation</vt:lpstr>
      <vt:lpstr>PowerPoint Presentation</vt:lpstr>
      <vt:lpstr>PowerPoint Presentation</vt:lpstr>
      <vt:lpstr>PowerPoint Presentation</vt:lpstr>
      <vt:lpstr>Stress Reduction Initiatives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Stress Level Reduction</dc:title>
  <dc:creator>Sarah Savage</dc:creator>
  <cp:lastModifiedBy>Sarah Savage</cp:lastModifiedBy>
  <cp:revision>24</cp:revision>
  <dcterms:created xsi:type="dcterms:W3CDTF">2021-03-22T18:14:39Z</dcterms:created>
  <dcterms:modified xsi:type="dcterms:W3CDTF">2021-03-26T20:43:41Z</dcterms:modified>
</cp:coreProperties>
</file>